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3_B07EE47F.xml" ContentType="application/vnd.ms-powerpoint.comments+xml"/>
  <Override PartName="/ppt/comments/modernComment_124_9F3365CB.xml" ContentType="application/vnd.ms-powerpoint.comments+xml"/>
  <Override PartName="/ppt/comments/modernComment_126_A4EA385A.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56" r:id="rId5"/>
    <p:sldId id="261" r:id="rId6"/>
    <p:sldId id="257" r:id="rId7"/>
    <p:sldId id="277" r:id="rId8"/>
    <p:sldId id="306" r:id="rId9"/>
    <p:sldId id="258" r:id="rId10"/>
    <p:sldId id="260" r:id="rId11"/>
    <p:sldId id="298" r:id="rId12"/>
    <p:sldId id="311" r:id="rId13"/>
    <p:sldId id="305" r:id="rId14"/>
    <p:sldId id="259" r:id="rId15"/>
    <p:sldId id="300" r:id="rId16"/>
    <p:sldId id="299" r:id="rId17"/>
    <p:sldId id="301" r:id="rId18"/>
    <p:sldId id="281" r:id="rId19"/>
    <p:sldId id="303" r:id="rId20"/>
    <p:sldId id="304" r:id="rId21"/>
    <p:sldId id="302" r:id="rId22"/>
    <p:sldId id="308" r:id="rId23"/>
    <p:sldId id="307" r:id="rId24"/>
    <p:sldId id="278" r:id="rId25"/>
    <p:sldId id="282" r:id="rId26"/>
    <p:sldId id="279" r:id="rId27"/>
    <p:sldId id="283" r:id="rId28"/>
    <p:sldId id="291" r:id="rId29"/>
    <p:sldId id="290" r:id="rId30"/>
    <p:sldId id="280" r:id="rId31"/>
    <p:sldId id="284" r:id="rId32"/>
    <p:sldId id="309" r:id="rId33"/>
    <p:sldId id="292" r:id="rId34"/>
    <p:sldId id="286" r:id="rId35"/>
    <p:sldId id="296" r:id="rId36"/>
    <p:sldId id="310" r:id="rId37"/>
    <p:sldId id="294" r:id="rId38"/>
    <p:sldId id="297" r:id="rId39"/>
    <p:sldId id="289" r:id="rId40"/>
    <p:sldId id="288" r:id="rId41"/>
    <p:sldId id="295" r:id="rId42"/>
    <p:sldId id="293" r:id="rId43"/>
    <p:sldId id="2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08AD6F-8FEF-7126-7351-D65AED614113}" name="Julius Lorenz S. Ami" initials="JA" userId="S::jlsami@iskolarngbayan.pup.edu.ph::fb46c68a-f1cd-4c2c-897a-489e5cb5ad84" providerId="AD"/>
  <p188:author id="{01ED6FDE-0953-52EB-F005-D6710D75BC15}" name="Larry Miguel R. Cueva" initials="LC" userId="S::lmrcueva@iskolarngbayan.pup.edu.ph::e1f445d5-f73b-4fe2-9e24-cbf442503b9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F4738-7693-0993-5BB7-BA8234219107}" v="54" dt="2023-07-05T09:35:49.437"/>
    <p1510:client id="{1F603BFC-5EB5-DA56-F6E5-36F94942A026}" v="104" dt="2023-07-05T07:37:24.697"/>
    <p1510:client id="{28E81EA9-16B8-7742-9EE4-B9FBC763A682}" v="808" dt="2023-07-04T15:49:22.097"/>
    <p1510:client id="{307882B5-777A-B035-B048-6D8D9B07940D}" v="25" dt="2023-07-04T02:54:30.998"/>
    <p1510:client id="{31D63B71-35BB-3EFA-ACDF-2D29A5C0550F}" v="216" dt="2023-07-04T13:30:17.077"/>
    <p1510:client id="{31E4FC99-C9DE-D94F-41D8-310CA0AAC86D}" v="6" dt="2023-07-03T02:34:58.734"/>
    <p1510:client id="{32224124-8DBD-BC27-3829-28F43722562C}" v="52" dt="2023-07-04T02:52:27.042"/>
    <p1510:client id="{33974E8A-F627-6E63-6E0B-BBDBDC47404C}" v="931" dt="2023-07-05T05:14:11.351"/>
    <p1510:client id="{342206B6-F170-D12F-0AC3-7ACB1159ADA9}" v="740" dt="2023-07-03T10:35:52.528"/>
    <p1510:client id="{373951C1-FF51-6D82-E8A8-9AFBE3073D7F}" v="1" dt="2023-07-03T11:06:49.832"/>
    <p1510:client id="{3E70716E-4940-DA1C-7DA4-8CDE0D1945AF}" v="110" dt="2023-07-01T23:33:04.186"/>
    <p1510:client id="{48329C48-9F99-D6A3-C4D6-968922ED59A2}" v="23" dt="2023-07-05T09:04:46.008"/>
    <p1510:client id="{498FBF56-817A-4CF0-8BC1-41F8412F2265}" v="37" dt="2023-07-04T14:40:12.925"/>
    <p1510:client id="{51D5C709-55EC-DC05-1749-EC6509ACE8D2}" v="275" dt="2023-07-02T11:15:14.388"/>
    <p1510:client id="{551ABE7B-C1DA-019A-597D-D317728EF8AA}" v="194" dt="2023-07-03T14:13:41.830"/>
    <p1510:client id="{5D29DB3D-B1CC-D709-F938-7CD5079BE829}" v="40" dt="2023-07-05T13:05:54.925"/>
    <p1510:client id="{60FB2E62-8D51-372C-51DB-5B91F29DFB67}" v="31" dt="2023-07-04T07:07:31.048"/>
    <p1510:client id="{61CE167C-025D-9DB0-C688-D8ED0AE5869E}" v="2" dt="2023-07-05T11:30:09.720"/>
    <p1510:client id="{61E31C71-1BE3-EAA3-CF86-7F3BADEE7104}" v="31" dt="2023-07-05T07:32:35.562"/>
    <p1510:client id="{68DB03F1-9DD1-DCED-9FD3-58A6D012325A}" v="5" dt="2023-07-03T13:51:08.608"/>
    <p1510:client id="{7BD68B09-7F78-34EC-1FE5-29FA485BF369}" v="5" dt="2023-07-03T10:58:44.947"/>
    <p1510:client id="{7E556851-BD5C-4406-1694-1D5BF472D072}" v="642" dt="2023-07-05T14:54:07.832"/>
    <p1510:client id="{7EF9A2B9-C960-FA3A-67FE-32A798DB446D}" v="169" dt="2023-07-05T07:30:30.989"/>
    <p1510:client id="{8712AA6B-CF44-F0FE-7EFF-3F702C58F57E}" v="18" dt="2023-07-03T11:40:05.080"/>
    <p1510:client id="{8CE19AFC-AF4B-2CF8-3C10-6B111CD574B5}" v="233" dt="2023-07-05T11:10:04.795"/>
    <p1510:client id="{8DD94BA9-E4A9-68AA-3B7E-9ADDBEDAEFF5}" v="88" dt="2023-07-03T13:49:26.388"/>
    <p1510:client id="{8EDBDEF8-823C-D3D1-B39E-11814AD1AADB}" v="78" dt="2023-07-01T11:29:52.743"/>
    <p1510:client id="{9352C110-B038-670C-FAD0-469A38D31329}" v="78" dt="2023-07-05T04:01:45.262"/>
    <p1510:client id="{9612B24C-4305-77C0-15A0-7D79DD7642DB}" v="265" dt="2023-07-05T03:56:53.053"/>
    <p1510:client id="{9C578DF0-BE95-6D95-6DF6-EA63EB2DEBF8}" v="64" dt="2023-07-04T02:15:49.244"/>
    <p1510:client id="{B10B6612-731C-FA40-94BA-6C6D0D2D6414}" v="275" dt="2023-07-01T13:23:17.472"/>
    <p1510:client id="{B8D39E32-46EE-401C-BA15-FDEBA64F28DC}" v="113" dt="2023-07-03T10:57:24.499"/>
    <p1510:client id="{BA19D410-6BF6-99B2-24B0-B3A409F5A2D7}" v="5" dt="2023-07-04T03:20:09.529"/>
    <p1510:client id="{DFBDBE8B-113E-E3B6-8B1E-CF96BF09DF7D}" v="787" dt="2023-07-05T10:36:15.053"/>
    <p1510:client id="{F0EC8CB4-3BE7-4C91-BE6D-D47BE7F13A2E}" v="65" dt="2023-07-01T11:12:06.631"/>
    <p1510:client id="{FAE6A0C4-65B7-133A-7651-8FE3E5878F18}" v="966" dt="2023-07-05T09:32:07.464"/>
    <p1510:client id="{FBDD40BC-D483-CE8F-2F3F-ADC72000AF39}" v="699" dt="2023-07-05T05:14:24.920"/>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03_B07EE47F.xml><?xml version="1.0" encoding="utf-8"?>
<p188:cmLst xmlns:a="http://schemas.openxmlformats.org/drawingml/2006/main" xmlns:r="http://schemas.openxmlformats.org/officeDocument/2006/relationships" xmlns:p188="http://schemas.microsoft.com/office/powerpoint/2018/8/main">
  <p188:cm id="{E54B5990-D6ED-4049-A7D0-FA87F82C9F5B}" authorId="{01ED6FDE-0953-52EB-F005-D6710D75BC15}" status="resolved" created="2023-07-05T08:54:57.404" complete="100000">
    <pc:sldMkLst xmlns:pc="http://schemas.microsoft.com/office/powerpoint/2013/main/command">
      <pc:docMk/>
      <pc:sldMk cId="2961106047" sldId="259"/>
    </pc:sldMkLst>
    <p188:txBody>
      <a:bodyPr/>
      <a:lstStyle/>
      <a:p>
        <a:r>
          <a:rPr lang="en-US"/>
          <a:t>Once engineering the dataset was to be finished we wanted to was to ask the following questions
1. what words are most frequently attributed in derogatory comments?
2. what are the percentages of thsee frequent derogatory comments?
3. what words are most frequently attributed in offensive comments?
4. what are the percentages of thsee frequent offensive comments?
5. what words are most frequently attributed in non-derogatory comments?
6. what are the percentages of thsee frequent non-derogatory comments?
7. how to best automate the detection of even regulate these inflammatory comments?</a:t>
        </a:r>
      </a:p>
    </p188:txBody>
  </p188:cm>
</p188:cmLst>
</file>

<file path=ppt/comments/modernComment_124_9F3365CB.xml><?xml version="1.0" encoding="utf-8"?>
<p188:cmLst xmlns:a="http://schemas.openxmlformats.org/drawingml/2006/main" xmlns:r="http://schemas.openxmlformats.org/officeDocument/2006/relationships" xmlns:p188="http://schemas.microsoft.com/office/powerpoint/2018/8/main">
  <p188:cm id="{B697D5C8-AF65-4CC0-BB58-40CB5F722725}" authorId="{01ED6FDE-0953-52EB-F005-D6710D75BC15}" status="resolved" created="2023-07-05T04:59:58.881" complete="100000">
    <pc:sldMkLst xmlns:pc="http://schemas.microsoft.com/office/powerpoint/2013/main/command">
      <pc:docMk/>
      <pc:sldMk cId="2670945739" sldId="292"/>
    </pc:sldMkLst>
    <p188:txBody>
      <a:bodyPr/>
      <a:lstStyle/>
      <a:p>
        <a:r>
          <a:rPr lang="en-US"/>
          <a:t>after this slide lagay niyo yung bar graph of misclassified and classified lables ng lstm classifier along with the table of values</a:t>
        </a:r>
      </a:p>
    </p188:txBody>
  </p188:cm>
</p188:cmLst>
</file>

<file path=ppt/comments/modernComment_126_A4EA385A.xml><?xml version="1.0" encoding="utf-8"?>
<p188:cmLst xmlns:a="http://schemas.openxmlformats.org/drawingml/2006/main" xmlns:r="http://schemas.openxmlformats.org/officeDocument/2006/relationships" xmlns:p188="http://schemas.microsoft.com/office/powerpoint/2018/8/main">
  <p188:cm id="{9AABA2DD-B638-4BB8-B3C4-3AE650EFF83B}" authorId="{01ED6FDE-0953-52EB-F005-D6710D75BC15}" status="resolved" created="2023-07-05T04:59:46.693" complete="100000">
    <pc:sldMkLst xmlns:pc="http://schemas.microsoft.com/office/powerpoint/2013/main/command">
      <pc:docMk/>
      <pc:sldMk cId="2766813274" sldId="294"/>
    </pc:sldMkLst>
    <p188:replyLst>
      <p188:reply id="{9CC3A9A1-09CD-43D2-86B8-1904CBD5DB2E}" authorId="{7208AD6F-8FEF-7126-7351-D65AED614113}" created="2023-07-05T05:01:09.907">
        <p188:txBody>
          <a:bodyPr/>
          <a:lstStyle/>
          <a:p>
            <a:r>
              <a:rPr lang="en-US"/>
              <a:t>oks, noted</a:t>
            </a:r>
          </a:p>
        </p188:txBody>
      </p188:reply>
    </p188:replyLst>
    <p188:txBody>
      <a:bodyPr/>
      <a:lstStyle/>
      <a:p>
        <a:r>
          <a:rPr lang="en-US"/>
          <a:t>after this slide lagay niyo yung bar graph of misclassified and classified lables ng softmax classifier along with the table of values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7/6/2023</a:t>
            </a:fld>
            <a:endParaRPr lang="en-US"/>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7/6/2023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a:p>
        </p:txBody>
      </p:sp>
    </p:spTree>
    <p:extLst>
      <p:ext uri="{BB962C8B-B14F-4D97-AF65-F5344CB8AC3E}">
        <p14:creationId xmlns:p14="http://schemas.microsoft.com/office/powerpoint/2010/main" val="150520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a:p>
        </p:txBody>
      </p:sp>
    </p:spTree>
    <p:extLst>
      <p:ext uri="{BB962C8B-B14F-4D97-AF65-F5344CB8AC3E}">
        <p14:creationId xmlns:p14="http://schemas.microsoft.com/office/powerpoint/2010/main" val="3208774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03_B07EE47F.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8/10/relationships/comments" Target="../comments/modernComment_124_9F3365CB.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126_A4EA385A.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08Aristodemus24/hate-speech-classifier.gi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37485" y="537004"/>
            <a:ext cx="10175997" cy="4052444"/>
          </a:xfrm>
        </p:spPr>
        <p:txBody>
          <a:bodyPr lIns="91440" tIns="45720" rIns="91440" bIns="45720" anchor="b"/>
          <a:lstStyle/>
          <a:p>
            <a:r>
              <a:rPr lang="en-US" b="1"/>
              <a:t>Analysis and the Application of Classification Models In Detecting Online Hate Speech</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10</a:t>
            </a:fld>
            <a:endParaRPr lang="en-US"/>
          </a:p>
        </p:txBody>
      </p:sp>
      <p:pic>
        <p:nvPicPr>
          <p:cNvPr id="4" name="Picture 4" descr="A graph of different colored bars&#10;&#10;Description automatically generated">
            <a:extLst>
              <a:ext uri="{FF2B5EF4-FFF2-40B4-BE49-F238E27FC236}">
                <a16:creationId xmlns:a16="http://schemas.microsoft.com/office/drawing/2014/main" id="{81459A79-3F1A-7DFC-0AC9-F910EB1BA04A}"/>
              </a:ext>
            </a:extLst>
          </p:cNvPr>
          <p:cNvPicPr>
            <a:picLocks noChangeAspect="1"/>
          </p:cNvPicPr>
          <p:nvPr/>
        </p:nvPicPr>
        <p:blipFill>
          <a:blip r:embed="rId2"/>
          <a:stretch>
            <a:fillRect/>
          </a:stretch>
        </p:blipFill>
        <p:spPr>
          <a:xfrm>
            <a:off x="2428756" y="712326"/>
            <a:ext cx="7344135" cy="5491221"/>
          </a:xfrm>
          <a:prstGeom prst="rect">
            <a:avLst/>
          </a:prstGeom>
        </p:spPr>
      </p:pic>
    </p:spTree>
    <p:extLst>
      <p:ext uri="{BB962C8B-B14F-4D97-AF65-F5344CB8AC3E}">
        <p14:creationId xmlns:p14="http://schemas.microsoft.com/office/powerpoint/2010/main" val="27538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24093" y="1234154"/>
            <a:ext cx="4719884" cy="580030"/>
          </a:xfrm>
        </p:spPr>
        <p:txBody>
          <a:bodyPr lIns="91440" tIns="45720" rIns="91440" bIns="45720" anchor="t"/>
          <a:lstStyle/>
          <a:p>
            <a:r>
              <a:rPr lang="en-US"/>
              <a:t>Purpose</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11</a:t>
            </a:fld>
            <a:endParaRPr lang="en-US"/>
          </a:p>
        </p:txBody>
      </p:sp>
      <p:sp>
        <p:nvSpPr>
          <p:cNvPr id="42" name="Text Placeholder 58">
            <a:extLst>
              <a:ext uri="{FF2B5EF4-FFF2-40B4-BE49-F238E27FC236}">
                <a16:creationId xmlns:a16="http://schemas.microsoft.com/office/drawing/2014/main" id="{71930742-96CE-DA59-D33E-804880D1985A}"/>
              </a:ext>
            </a:extLst>
          </p:cNvPr>
          <p:cNvSpPr>
            <a:spLocks noGrp="1"/>
          </p:cNvSpPr>
          <p:nvPr>
            <p:ph type="body" sz="quarter" idx="12"/>
          </p:nvPr>
        </p:nvSpPr>
        <p:spPr>
          <a:xfrm>
            <a:off x="529416" y="1711467"/>
            <a:ext cx="10885345" cy="4479183"/>
          </a:xfrm>
        </p:spPr>
        <p:txBody>
          <a:bodyPr lIns="91440" tIns="45720" rIns="91440" bIns="45720" anchor="t"/>
          <a:lstStyle/>
          <a:p>
            <a:pPr algn="just"/>
            <a:endParaRPr lang="en-US" sz="2000">
              <a:solidFill>
                <a:schemeClr val="bg1"/>
              </a:solidFill>
              <a:latin typeface="Arial"/>
              <a:cs typeface="Arial"/>
            </a:endParaRPr>
          </a:p>
          <a:p>
            <a:pPr marL="342900" indent="-342900" algn="just">
              <a:buFont typeface="Calibri" panose="020B0604020202020204" pitchFamily="34" charset="0"/>
              <a:buChar char="-"/>
            </a:pPr>
            <a:r>
              <a:rPr lang="en-US" sz="2000">
                <a:solidFill>
                  <a:schemeClr val="bg1"/>
                </a:solidFill>
                <a:latin typeface="Arial"/>
                <a:cs typeface="Arial"/>
              </a:rPr>
              <a:t>The main purpose of this experiment is to classify hate speeches using Long Short-Term Memory (LSTM) and </a:t>
            </a:r>
            <a:r>
              <a:rPr lang="en-US" sz="2000" err="1">
                <a:solidFill>
                  <a:schemeClr val="bg1"/>
                </a:solidFill>
                <a:latin typeface="Arial"/>
                <a:cs typeface="Arial"/>
              </a:rPr>
              <a:t>Softmax</a:t>
            </a:r>
            <a:r>
              <a:rPr lang="en-US" sz="2000">
                <a:solidFill>
                  <a:schemeClr val="bg1"/>
                </a:solidFill>
                <a:latin typeface="Arial"/>
                <a:cs typeface="Arial"/>
              </a:rPr>
              <a:t> Regression. The experiment is inspired by the study of Muslim, A., et al. (2020), where they used it for the Twitter dataset. </a:t>
            </a:r>
            <a:endParaRPr lang="en-US">
              <a:solidFill>
                <a:schemeClr val="bg1"/>
              </a:solidFill>
              <a:latin typeface="Century Gothic Bold"/>
              <a:cs typeface="Arial"/>
            </a:endParaRPr>
          </a:p>
          <a:p>
            <a:pPr marL="342900" indent="-342900" algn="just">
              <a:buFont typeface="Calibri" panose="020B0604020202020204" pitchFamily="34" charset="0"/>
              <a:buChar char="-"/>
            </a:pPr>
            <a:r>
              <a:rPr lang="en-US" sz="2000">
                <a:solidFill>
                  <a:schemeClr val="bg1"/>
                </a:solidFill>
                <a:latin typeface="Arial"/>
                <a:cs typeface="Arial"/>
              </a:rPr>
              <a:t>According to the research of Almeida F. (2019), word embeddings are highly useful in NLP tasks such as parsing and sentiment analysis, chunking, and question and answer. These advancements are now included in several toolkits, such as Word2Vec, </a:t>
            </a:r>
            <a:r>
              <a:rPr lang="en-US" sz="2000" err="1">
                <a:solidFill>
                  <a:schemeClr val="bg1"/>
                </a:solidFill>
                <a:latin typeface="Arial"/>
                <a:cs typeface="Arial"/>
              </a:rPr>
              <a:t>Gensim</a:t>
            </a:r>
            <a:r>
              <a:rPr lang="en-US" sz="2000">
                <a:solidFill>
                  <a:schemeClr val="bg1"/>
                </a:solidFill>
                <a:latin typeface="Arial"/>
                <a:cs typeface="Arial"/>
              </a:rPr>
              <a:t>, and </a:t>
            </a:r>
            <a:r>
              <a:rPr lang="en-US" sz="2000" err="1">
                <a:solidFill>
                  <a:schemeClr val="bg1"/>
                </a:solidFill>
                <a:latin typeface="Arial"/>
                <a:cs typeface="Arial"/>
              </a:rPr>
              <a:t>GloVe</a:t>
            </a:r>
            <a:r>
              <a:rPr lang="en-US" sz="2000">
                <a:solidFill>
                  <a:schemeClr val="bg1"/>
                </a:solidFill>
                <a:latin typeface="Arial"/>
                <a:cs typeface="Arial"/>
              </a:rPr>
              <a:t>, allowing for more accurate and less time-consuming usage for word embeddings. With those findings, this experiment will also utilize word embeddings, and the results from LSTM and </a:t>
            </a:r>
            <a:r>
              <a:rPr lang="en-US" sz="2000" err="1">
                <a:solidFill>
                  <a:schemeClr val="bg1"/>
                </a:solidFill>
                <a:latin typeface="Arial"/>
                <a:cs typeface="Arial"/>
              </a:rPr>
              <a:t>Softmax</a:t>
            </a:r>
            <a:r>
              <a:rPr lang="en-US" sz="2000">
                <a:solidFill>
                  <a:schemeClr val="bg1"/>
                </a:solidFill>
                <a:latin typeface="Arial"/>
                <a:cs typeface="Arial"/>
              </a:rPr>
              <a:t> Regression will be compared to see which methods will provide better results and be able to classify hate speeches correctly.</a:t>
            </a:r>
          </a:p>
          <a:p>
            <a:pPr marL="342900" indent="-342900" algn="just">
              <a:buFont typeface="Calibri" panose="020B0604020202020204" pitchFamily="34" charset="0"/>
              <a:buChar char="-"/>
            </a:pPr>
            <a:endParaRPr lang="en-US" sz="2000">
              <a:solidFill>
                <a:schemeClr val="bg1"/>
              </a:solidFill>
              <a:latin typeface="Arial"/>
              <a:cs typeface="Arial"/>
            </a:endParaRPr>
          </a:p>
        </p:txBody>
      </p:sp>
    </p:spTree>
    <p:extLst>
      <p:ext uri="{BB962C8B-B14F-4D97-AF65-F5344CB8AC3E}">
        <p14:creationId xmlns:p14="http://schemas.microsoft.com/office/powerpoint/2010/main" val="2961106047"/>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37008" y="1163120"/>
            <a:ext cx="4719884" cy="580030"/>
          </a:xfrm>
        </p:spPr>
        <p:txBody>
          <a:bodyPr lIns="91440" tIns="45720" rIns="91440" bIns="45720" anchor="t"/>
          <a:lstStyle/>
          <a:p>
            <a:r>
              <a:rPr lang="en-US"/>
              <a:t>Purpose</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12</a:t>
            </a:fld>
            <a:endParaRPr lang="en-US"/>
          </a:p>
        </p:txBody>
      </p:sp>
      <p:sp>
        <p:nvSpPr>
          <p:cNvPr id="42" name="Text Placeholder 58">
            <a:extLst>
              <a:ext uri="{FF2B5EF4-FFF2-40B4-BE49-F238E27FC236}">
                <a16:creationId xmlns:a16="http://schemas.microsoft.com/office/drawing/2014/main" id="{71930742-96CE-DA59-D33E-804880D1985A}"/>
              </a:ext>
            </a:extLst>
          </p:cNvPr>
          <p:cNvSpPr>
            <a:spLocks noGrp="1"/>
          </p:cNvSpPr>
          <p:nvPr>
            <p:ph type="body" sz="quarter" idx="12"/>
          </p:nvPr>
        </p:nvSpPr>
        <p:spPr>
          <a:xfrm>
            <a:off x="510043" y="1976230"/>
            <a:ext cx="10885345" cy="4479183"/>
          </a:xfrm>
        </p:spPr>
        <p:txBody>
          <a:bodyPr lIns="91440" tIns="45720" rIns="91440" bIns="45720" anchor="t"/>
          <a:lstStyle/>
          <a:p>
            <a:pPr algn="just"/>
            <a:r>
              <a:rPr lang="en-US" sz="2000">
                <a:solidFill>
                  <a:schemeClr val="bg1"/>
                </a:solidFill>
                <a:latin typeface="Arial"/>
                <a:cs typeface="Arial"/>
              </a:rPr>
              <a:t>Once engineering the dataset was finished, we wanted to answer the following questions</a:t>
            </a:r>
            <a:endParaRPr lang="en-US">
              <a:solidFill>
                <a:schemeClr val="bg1"/>
              </a:solidFill>
            </a:endParaRPr>
          </a:p>
          <a:p>
            <a:pPr algn="just"/>
            <a:endParaRPr lang="en-US"/>
          </a:p>
          <a:p>
            <a:pPr algn="just"/>
            <a:r>
              <a:rPr lang="en-US" sz="2000">
                <a:solidFill>
                  <a:schemeClr val="bg1"/>
                </a:solidFill>
                <a:latin typeface="Arial"/>
                <a:cs typeface="Arial"/>
              </a:rPr>
              <a:t>1. What words were most frequently attributed in derogatory comments?</a:t>
            </a:r>
            <a:endParaRPr lang="en-US">
              <a:solidFill>
                <a:schemeClr val="bg1"/>
              </a:solidFill>
            </a:endParaRPr>
          </a:p>
          <a:p>
            <a:pPr algn="just"/>
            <a:r>
              <a:rPr lang="en-US" sz="2000">
                <a:solidFill>
                  <a:schemeClr val="bg1"/>
                </a:solidFill>
                <a:latin typeface="Arial"/>
                <a:cs typeface="Arial"/>
              </a:rPr>
              <a:t>2. What were the percentages of the frequent derogatory comments?</a:t>
            </a:r>
            <a:endParaRPr lang="en-US">
              <a:solidFill>
                <a:schemeClr val="bg1"/>
              </a:solidFill>
            </a:endParaRPr>
          </a:p>
          <a:p>
            <a:pPr algn="just"/>
            <a:r>
              <a:rPr lang="en-US" sz="2000">
                <a:solidFill>
                  <a:schemeClr val="bg1"/>
                </a:solidFill>
                <a:latin typeface="Arial"/>
                <a:cs typeface="Arial"/>
              </a:rPr>
              <a:t>3. What words were most frequently attributed in offensive comments?</a:t>
            </a:r>
            <a:endParaRPr lang="en-US">
              <a:solidFill>
                <a:schemeClr val="bg1"/>
              </a:solidFill>
            </a:endParaRPr>
          </a:p>
          <a:p>
            <a:pPr algn="just"/>
            <a:r>
              <a:rPr lang="en-US" sz="2000">
                <a:solidFill>
                  <a:schemeClr val="bg1"/>
                </a:solidFill>
                <a:latin typeface="Arial"/>
                <a:cs typeface="Arial"/>
              </a:rPr>
              <a:t>4. What were the percentages of the frequent offensive comments?</a:t>
            </a:r>
            <a:endParaRPr lang="en-US">
              <a:solidFill>
                <a:schemeClr val="bg1"/>
              </a:solidFill>
            </a:endParaRPr>
          </a:p>
          <a:p>
            <a:pPr algn="just"/>
            <a:r>
              <a:rPr lang="en-US" sz="2000">
                <a:solidFill>
                  <a:schemeClr val="bg1"/>
                </a:solidFill>
                <a:latin typeface="Arial"/>
                <a:cs typeface="Arial"/>
              </a:rPr>
              <a:t>5. What words were most frequently attributed in non-derogatory comments?</a:t>
            </a:r>
            <a:endParaRPr lang="en-US">
              <a:solidFill>
                <a:schemeClr val="bg1"/>
              </a:solidFill>
            </a:endParaRPr>
          </a:p>
          <a:p>
            <a:pPr algn="just"/>
            <a:r>
              <a:rPr lang="en-US" sz="2000">
                <a:solidFill>
                  <a:schemeClr val="bg1"/>
                </a:solidFill>
                <a:latin typeface="Arial"/>
                <a:cs typeface="Arial"/>
              </a:rPr>
              <a:t>6. What were the percentages of the frequent non-derogatory comments?</a:t>
            </a:r>
            <a:endParaRPr lang="en-US">
              <a:solidFill>
                <a:schemeClr val="bg1"/>
              </a:solidFill>
            </a:endParaRPr>
          </a:p>
          <a:p>
            <a:pPr algn="just"/>
            <a:r>
              <a:rPr lang="en-US" sz="2000">
                <a:solidFill>
                  <a:schemeClr val="bg1"/>
                </a:solidFill>
                <a:latin typeface="Arial"/>
                <a:cs typeface="Arial"/>
              </a:rPr>
              <a:t>7. How best would we be able to automate the detection or even regulate these inflammatory comments?</a:t>
            </a:r>
            <a:endParaRPr lang="en-US">
              <a:solidFill>
                <a:schemeClr val="bg1"/>
              </a:solidFill>
            </a:endParaRPr>
          </a:p>
          <a:p>
            <a:pPr algn="just"/>
            <a:endParaRPr lang="en-US" sz="2000">
              <a:solidFill>
                <a:schemeClr val="bg1"/>
              </a:solidFill>
              <a:latin typeface="Arial"/>
              <a:cs typeface="Arial"/>
            </a:endParaRPr>
          </a:p>
        </p:txBody>
      </p:sp>
    </p:spTree>
    <p:extLst>
      <p:ext uri="{BB962C8B-B14F-4D97-AF65-F5344CB8AC3E}">
        <p14:creationId xmlns:p14="http://schemas.microsoft.com/office/powerpoint/2010/main" val="3209135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3EC5DB0-553E-AE0B-303E-AD5FB4DE0670}"/>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a:p>
        </p:txBody>
      </p:sp>
      <p:sp>
        <p:nvSpPr>
          <p:cNvPr id="18" name="Title 48">
            <a:extLst>
              <a:ext uri="{FF2B5EF4-FFF2-40B4-BE49-F238E27FC236}">
                <a16:creationId xmlns:a16="http://schemas.microsoft.com/office/drawing/2014/main" id="{F9AAD6A5-8C43-5C21-30AA-96EDCB4EF2F0}"/>
              </a:ext>
            </a:extLst>
          </p:cNvPr>
          <p:cNvSpPr>
            <a:spLocks noGrp="1"/>
          </p:cNvSpPr>
          <p:nvPr>
            <p:ph type="title"/>
          </p:nvPr>
        </p:nvSpPr>
        <p:spPr>
          <a:xfrm>
            <a:off x="3524093" y="1822534"/>
            <a:ext cx="5401673" cy="580030"/>
          </a:xfrm>
        </p:spPr>
        <p:txBody>
          <a:bodyPr lIns="91440" tIns="45720" rIns="91440" bIns="45720" anchor="t"/>
          <a:lstStyle/>
          <a:p>
            <a:r>
              <a:rPr lang="en-US"/>
              <a:t>Proposed Solution</a:t>
            </a:r>
          </a:p>
        </p:txBody>
      </p:sp>
      <p:sp>
        <p:nvSpPr>
          <p:cNvPr id="20" name="Text Placeholder 58">
            <a:extLst>
              <a:ext uri="{FF2B5EF4-FFF2-40B4-BE49-F238E27FC236}">
                <a16:creationId xmlns:a16="http://schemas.microsoft.com/office/drawing/2014/main" id="{4E110666-811F-23FA-8CB9-0F8BEAE4F928}"/>
              </a:ext>
            </a:extLst>
          </p:cNvPr>
          <p:cNvSpPr>
            <a:spLocks noGrp="1"/>
          </p:cNvSpPr>
          <p:nvPr>
            <p:ph type="body" sz="quarter" idx="12"/>
          </p:nvPr>
        </p:nvSpPr>
        <p:spPr>
          <a:xfrm>
            <a:off x="1239755" y="2467745"/>
            <a:ext cx="9413007" cy="2733335"/>
          </a:xfrm>
        </p:spPr>
        <p:txBody>
          <a:bodyPr lIns="91440" tIns="45720" rIns="91440" bIns="45720" anchor="t"/>
          <a:lstStyle/>
          <a:p>
            <a:pPr marL="342900" indent="-342900" algn="just">
              <a:buChar char="•"/>
            </a:pPr>
            <a:r>
              <a:rPr lang="en-US" sz="2000">
                <a:solidFill>
                  <a:schemeClr val="bg1"/>
                </a:solidFill>
                <a:latin typeface="Arial"/>
                <a:ea typeface="+mj-lt"/>
                <a:cs typeface="+mj-lt"/>
              </a:rPr>
              <a:t>we propose a two classifiers of these comments. The other using a deep learning approach particularly an LSTM Neural Network model and the other a simple generalized version of logistic regression called the </a:t>
            </a:r>
            <a:r>
              <a:rPr lang="en-US" sz="2000" err="1">
                <a:solidFill>
                  <a:schemeClr val="bg1"/>
                </a:solidFill>
                <a:latin typeface="Arial"/>
                <a:ea typeface="+mj-lt"/>
                <a:cs typeface="+mj-lt"/>
              </a:rPr>
              <a:t>Softmax</a:t>
            </a:r>
            <a:r>
              <a:rPr lang="en-US" sz="2000">
                <a:solidFill>
                  <a:schemeClr val="bg1"/>
                </a:solidFill>
                <a:latin typeface="Arial"/>
                <a:ea typeface="+mj-lt"/>
                <a:cs typeface="+mj-lt"/>
              </a:rPr>
              <a:t> Regression model suited best for multi class classification</a:t>
            </a:r>
            <a:endParaRPr lang="en-US" sz="2000">
              <a:solidFill>
                <a:schemeClr val="bg1"/>
              </a:solidFill>
              <a:latin typeface="Arial"/>
              <a:ea typeface="+mj-lt"/>
              <a:cs typeface="Arial"/>
            </a:endParaRPr>
          </a:p>
          <a:p>
            <a:pPr marL="342900" indent="-342900" algn="just">
              <a:buChar char="•"/>
            </a:pPr>
            <a:r>
              <a:rPr lang="en-US" sz="2000">
                <a:solidFill>
                  <a:schemeClr val="bg1"/>
                </a:solidFill>
                <a:latin typeface="Arial"/>
                <a:ea typeface="+mj-lt"/>
                <a:cs typeface="+mj-lt"/>
              </a:rPr>
              <a:t>Machine learning models work on numbers the next problem was how would we feed words to a model such that it was able to detect sentences or phrases that were known to either be derogatory, non-derogatory, offensive, or homonymous</a:t>
            </a:r>
            <a:endParaRPr lang="en-US" sz="2000">
              <a:solidFill>
                <a:schemeClr val="bg1"/>
              </a:solidFill>
              <a:latin typeface="Arial"/>
              <a:cs typeface="Arial"/>
            </a:endParaRPr>
          </a:p>
          <a:p>
            <a:pPr algn="just"/>
            <a:endParaRPr lang="en-US" sz="2000">
              <a:solidFill>
                <a:schemeClr val="bg1"/>
              </a:solidFill>
              <a:latin typeface="Arial"/>
              <a:cs typeface="Arial"/>
            </a:endParaRPr>
          </a:p>
        </p:txBody>
      </p:sp>
      <p:sp>
        <p:nvSpPr>
          <p:cNvPr id="3" name="Footer Placeholder 18">
            <a:extLst>
              <a:ext uri="{FF2B5EF4-FFF2-40B4-BE49-F238E27FC236}">
                <a16:creationId xmlns:a16="http://schemas.microsoft.com/office/drawing/2014/main" id="{59BF1F9C-1234-5C83-20C8-96400FE95F2C}"/>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Tree>
    <p:extLst>
      <p:ext uri="{BB962C8B-B14F-4D97-AF65-F5344CB8AC3E}">
        <p14:creationId xmlns:p14="http://schemas.microsoft.com/office/powerpoint/2010/main" val="3729559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3EC5DB0-553E-AE0B-303E-AD5FB4DE0670}"/>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a:p>
        </p:txBody>
      </p:sp>
      <p:sp>
        <p:nvSpPr>
          <p:cNvPr id="18" name="Title 48">
            <a:extLst>
              <a:ext uri="{FF2B5EF4-FFF2-40B4-BE49-F238E27FC236}">
                <a16:creationId xmlns:a16="http://schemas.microsoft.com/office/drawing/2014/main" id="{F9AAD6A5-8C43-5C21-30AA-96EDCB4EF2F0}"/>
              </a:ext>
            </a:extLst>
          </p:cNvPr>
          <p:cNvSpPr>
            <a:spLocks noGrp="1"/>
          </p:cNvSpPr>
          <p:nvPr>
            <p:ph type="title"/>
          </p:nvPr>
        </p:nvSpPr>
        <p:spPr>
          <a:xfrm>
            <a:off x="3524093" y="1822534"/>
            <a:ext cx="5401673" cy="580030"/>
          </a:xfrm>
        </p:spPr>
        <p:txBody>
          <a:bodyPr lIns="91440" tIns="45720" rIns="91440" bIns="45720" anchor="t"/>
          <a:lstStyle/>
          <a:p>
            <a:r>
              <a:rPr lang="en-US"/>
              <a:t>Proposed Solution</a:t>
            </a:r>
          </a:p>
        </p:txBody>
      </p:sp>
      <p:sp>
        <p:nvSpPr>
          <p:cNvPr id="20" name="Text Placeholder 58">
            <a:extLst>
              <a:ext uri="{FF2B5EF4-FFF2-40B4-BE49-F238E27FC236}">
                <a16:creationId xmlns:a16="http://schemas.microsoft.com/office/drawing/2014/main" id="{4E110666-811F-23FA-8CB9-0F8BEAE4F928}"/>
              </a:ext>
            </a:extLst>
          </p:cNvPr>
          <p:cNvSpPr>
            <a:spLocks noGrp="1"/>
          </p:cNvSpPr>
          <p:nvPr>
            <p:ph type="body" sz="quarter" idx="12"/>
          </p:nvPr>
        </p:nvSpPr>
        <p:spPr>
          <a:xfrm>
            <a:off x="1239755" y="2467745"/>
            <a:ext cx="9413007" cy="2733335"/>
          </a:xfrm>
        </p:spPr>
        <p:txBody>
          <a:bodyPr lIns="91440" tIns="45720" rIns="91440" bIns="45720" anchor="t"/>
          <a:lstStyle/>
          <a:p>
            <a:pPr marL="342900" indent="-342900" algn="just">
              <a:buChar char="•"/>
            </a:pPr>
            <a:r>
              <a:rPr lang="en-US" sz="2000">
                <a:solidFill>
                  <a:schemeClr val="bg1"/>
                </a:solidFill>
                <a:latin typeface="Arial"/>
                <a:cs typeface="Calibri"/>
              </a:rPr>
              <a:t>According to </a:t>
            </a:r>
            <a:r>
              <a:rPr lang="en-US" sz="2000" err="1">
                <a:solidFill>
                  <a:schemeClr val="bg1"/>
                </a:solidFill>
                <a:latin typeface="Arial"/>
                <a:cs typeface="Calibri"/>
              </a:rPr>
              <a:t>Ameida</a:t>
            </a:r>
            <a:r>
              <a:rPr lang="en-US" sz="2000">
                <a:solidFill>
                  <a:schemeClr val="bg1"/>
                </a:solidFill>
                <a:latin typeface="Arial"/>
                <a:cs typeface="Calibri"/>
              </a:rPr>
              <a:t>, F. &amp; </a:t>
            </a:r>
            <a:r>
              <a:rPr lang="en-US" sz="2000" err="1">
                <a:solidFill>
                  <a:schemeClr val="bg1"/>
                </a:solidFill>
                <a:latin typeface="Arial"/>
                <a:cs typeface="Calibri"/>
              </a:rPr>
              <a:t>Xexeo</a:t>
            </a:r>
            <a:r>
              <a:rPr lang="en-US" sz="2000">
                <a:solidFill>
                  <a:schemeClr val="bg1"/>
                </a:solidFill>
                <a:latin typeface="Arial"/>
                <a:cs typeface="Calibri"/>
              </a:rPr>
              <a:t>, G. (2019) </a:t>
            </a:r>
            <a:r>
              <a:rPr lang="en-US" sz="2000">
                <a:solidFill>
                  <a:schemeClr val="bg1"/>
                </a:solidFill>
                <a:latin typeface="Arial"/>
                <a:ea typeface="+mj-lt"/>
                <a:cs typeface="+mj-lt"/>
              </a:rPr>
              <a:t>words have been found to be useful by representing them as vectors which lend themselves well to be used in many Machine Learning (ML) algorithms and strategies.</a:t>
            </a:r>
            <a:endParaRPr lang="en-US">
              <a:solidFill>
                <a:schemeClr val="bg1"/>
              </a:solidFill>
            </a:endParaRPr>
          </a:p>
          <a:p>
            <a:pPr marL="342900" indent="-342900" algn="just">
              <a:buChar char="•"/>
            </a:pPr>
            <a:r>
              <a:rPr lang="en-US" sz="2000">
                <a:solidFill>
                  <a:schemeClr val="bg1"/>
                </a:solidFill>
                <a:latin typeface="Arial"/>
                <a:cs typeface="Calibri"/>
              </a:rPr>
              <a:t>Also stated that words with similar contexts (other words) have the same meaning.</a:t>
            </a:r>
          </a:p>
        </p:txBody>
      </p:sp>
      <p:sp>
        <p:nvSpPr>
          <p:cNvPr id="3" name="Footer Placeholder 18">
            <a:extLst>
              <a:ext uri="{FF2B5EF4-FFF2-40B4-BE49-F238E27FC236}">
                <a16:creationId xmlns:a16="http://schemas.microsoft.com/office/drawing/2014/main" id="{59BF1F9C-1234-5C83-20C8-96400FE95F2C}"/>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Tree>
    <p:extLst>
      <p:ext uri="{BB962C8B-B14F-4D97-AF65-F5344CB8AC3E}">
        <p14:creationId xmlns:p14="http://schemas.microsoft.com/office/powerpoint/2010/main" val="18595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14</a:t>
            </a:r>
          </a:p>
        </p:txBody>
      </p:sp>
      <p:sp>
        <p:nvSpPr>
          <p:cNvPr id="7" name="Footer Placeholder 10">
            <a:extLst>
              <a:ext uri="{FF2B5EF4-FFF2-40B4-BE49-F238E27FC236}">
                <a16:creationId xmlns:a16="http://schemas.microsoft.com/office/drawing/2014/main" id="{20E508ED-DBB2-62C4-E15B-7D48FCA56992}"/>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pic>
        <p:nvPicPr>
          <p:cNvPr id="5" name="Picture 5" descr="A black and white image of a circle&#10;&#10;Description automatically generated">
            <a:extLst>
              <a:ext uri="{FF2B5EF4-FFF2-40B4-BE49-F238E27FC236}">
                <a16:creationId xmlns:a16="http://schemas.microsoft.com/office/drawing/2014/main" id="{4F5738B1-C331-1552-1397-9CD59D58B1F1}"/>
              </a:ext>
            </a:extLst>
          </p:cNvPr>
          <p:cNvPicPr>
            <a:picLocks noChangeAspect="1"/>
          </p:cNvPicPr>
          <p:nvPr/>
        </p:nvPicPr>
        <p:blipFill>
          <a:blip r:embed="rId2"/>
          <a:stretch>
            <a:fillRect/>
          </a:stretch>
        </p:blipFill>
        <p:spPr>
          <a:xfrm>
            <a:off x="2521921" y="125835"/>
            <a:ext cx="6628816" cy="6609763"/>
          </a:xfrm>
          <a:prstGeom prst="rect">
            <a:avLst/>
          </a:prstGeom>
        </p:spPr>
      </p:pic>
    </p:spTree>
    <p:extLst>
      <p:ext uri="{BB962C8B-B14F-4D97-AF65-F5344CB8AC3E}">
        <p14:creationId xmlns:p14="http://schemas.microsoft.com/office/powerpoint/2010/main" val="3030323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3EC5DB0-553E-AE0B-303E-AD5FB4DE0670}"/>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a:p>
        </p:txBody>
      </p:sp>
      <p:sp>
        <p:nvSpPr>
          <p:cNvPr id="18" name="Title 48">
            <a:extLst>
              <a:ext uri="{FF2B5EF4-FFF2-40B4-BE49-F238E27FC236}">
                <a16:creationId xmlns:a16="http://schemas.microsoft.com/office/drawing/2014/main" id="{F9AAD6A5-8C43-5C21-30AA-96EDCB4EF2F0}"/>
              </a:ext>
            </a:extLst>
          </p:cNvPr>
          <p:cNvSpPr>
            <a:spLocks noGrp="1"/>
          </p:cNvSpPr>
          <p:nvPr>
            <p:ph type="title"/>
          </p:nvPr>
        </p:nvSpPr>
        <p:spPr>
          <a:xfrm>
            <a:off x="3524093" y="1822534"/>
            <a:ext cx="5401673" cy="580030"/>
          </a:xfrm>
        </p:spPr>
        <p:txBody>
          <a:bodyPr lIns="91440" tIns="45720" rIns="91440" bIns="45720" anchor="t"/>
          <a:lstStyle/>
          <a:p>
            <a:r>
              <a:rPr lang="en-US"/>
              <a:t>Proposed Solution</a:t>
            </a:r>
          </a:p>
        </p:txBody>
      </p:sp>
      <p:sp>
        <p:nvSpPr>
          <p:cNvPr id="20" name="Text Placeholder 58">
            <a:extLst>
              <a:ext uri="{FF2B5EF4-FFF2-40B4-BE49-F238E27FC236}">
                <a16:creationId xmlns:a16="http://schemas.microsoft.com/office/drawing/2014/main" id="{4E110666-811F-23FA-8CB9-0F8BEAE4F928}"/>
              </a:ext>
            </a:extLst>
          </p:cNvPr>
          <p:cNvSpPr>
            <a:spLocks noGrp="1"/>
          </p:cNvSpPr>
          <p:nvPr>
            <p:ph type="body" sz="quarter" idx="12"/>
          </p:nvPr>
        </p:nvSpPr>
        <p:spPr>
          <a:xfrm>
            <a:off x="1239755" y="2467745"/>
            <a:ext cx="9413007" cy="2733335"/>
          </a:xfrm>
        </p:spPr>
        <p:txBody>
          <a:bodyPr lIns="91440" tIns="45720" rIns="91440" bIns="45720" anchor="t"/>
          <a:lstStyle/>
          <a:p>
            <a:pPr marL="342900" indent="-342900" algn="just">
              <a:buFont typeface="Arial" panose="020B0604020202020204" pitchFamily="34" charset="0"/>
              <a:buChar char="•"/>
            </a:pPr>
            <a:r>
              <a:rPr lang="en-US" sz="1400">
                <a:solidFill>
                  <a:schemeClr val="bg1"/>
                </a:solidFill>
                <a:latin typeface="Arial"/>
                <a:ea typeface="+mj-lt"/>
                <a:cs typeface="+mj-lt"/>
              </a:rPr>
              <a:t>We can represent these embeddings in a lower dimensional such that words can be visualized in a 2D plane or 3D plane. T-distributed Stochastic Neighbor Embedding (T-SNE) is a machine learning algorithm for data visualization, which is based on a nonlinear dimensionality reduction technique. </a:t>
            </a:r>
          </a:p>
          <a:p>
            <a:pPr marL="342900" indent="-342900" algn="just">
              <a:buFont typeface="Arial" panose="020B0604020202020204" pitchFamily="34" charset="0"/>
              <a:buChar char="•"/>
            </a:pPr>
            <a:r>
              <a:rPr lang="en-US" sz="1400">
                <a:solidFill>
                  <a:schemeClr val="bg1"/>
                </a:solidFill>
                <a:latin typeface="Arial"/>
                <a:ea typeface="+mj-lt"/>
                <a:cs typeface="Calibri"/>
              </a:rPr>
              <a:t>More recently ways of creating embeddings have surfaced, </a:t>
            </a:r>
            <a:r>
              <a:rPr lang="en-US" sz="1400">
                <a:solidFill>
                  <a:schemeClr val="bg1"/>
                </a:solidFill>
                <a:latin typeface="Arial"/>
                <a:ea typeface="+mj-lt"/>
                <a:cs typeface="+mj-lt"/>
              </a:rPr>
              <a:t>Among the most influential models is that of the </a:t>
            </a:r>
            <a:r>
              <a:rPr lang="en-US" sz="1400" err="1">
                <a:solidFill>
                  <a:schemeClr val="bg1"/>
                </a:solidFill>
                <a:latin typeface="Arial"/>
                <a:ea typeface="+mj-lt"/>
                <a:cs typeface="+mj-lt"/>
              </a:rPr>
              <a:t>GloVe</a:t>
            </a:r>
            <a:r>
              <a:rPr lang="en-US" sz="1400">
                <a:solidFill>
                  <a:schemeClr val="bg1"/>
                </a:solidFill>
                <a:latin typeface="Arial"/>
                <a:ea typeface="+mj-lt"/>
                <a:cs typeface="+mj-lt"/>
              </a:rPr>
              <a:t> model by Pennington, J., et al. (2014).</a:t>
            </a:r>
            <a:endParaRPr lang="en-US" sz="1400">
              <a:solidFill>
                <a:schemeClr val="bg1"/>
              </a:solidFill>
              <a:latin typeface="Arial"/>
              <a:ea typeface="+mj-lt"/>
              <a:cs typeface="Calibri"/>
            </a:endParaRPr>
          </a:p>
          <a:p>
            <a:pPr marL="342900" indent="-342900" algn="just">
              <a:buFont typeface="Arial" panose="020B0604020202020204" pitchFamily="34" charset="0"/>
              <a:buChar char="•"/>
            </a:pPr>
            <a:r>
              <a:rPr lang="en-US" sz="1400">
                <a:solidFill>
                  <a:schemeClr val="bg1"/>
                </a:solidFill>
                <a:latin typeface="Arial"/>
                <a:ea typeface="+mj-lt"/>
                <a:cs typeface="Calibri"/>
              </a:rPr>
              <a:t>Another model proposed was named </a:t>
            </a:r>
            <a:r>
              <a:rPr lang="en-US" sz="1400" err="1">
                <a:solidFill>
                  <a:schemeClr val="bg1"/>
                </a:solidFill>
                <a:latin typeface="Arial"/>
                <a:ea typeface="+mj-lt"/>
                <a:cs typeface="Calibri"/>
              </a:rPr>
              <a:t>ELMo</a:t>
            </a:r>
            <a:r>
              <a:rPr lang="en-US" sz="1400">
                <a:solidFill>
                  <a:schemeClr val="bg1"/>
                </a:solidFill>
                <a:latin typeface="Arial"/>
                <a:ea typeface="+mj-lt"/>
                <a:cs typeface="Calibri"/>
              </a:rPr>
              <a:t> (Embedding from language models) looks at the entire sentence as it assigns each word an embedding. </a:t>
            </a:r>
            <a:r>
              <a:rPr lang="en-US" sz="1400">
                <a:solidFill>
                  <a:schemeClr val="bg1"/>
                </a:solidFill>
                <a:latin typeface="Arial"/>
                <a:ea typeface="+mj-lt"/>
                <a:cs typeface="+mj-lt"/>
              </a:rPr>
              <a:t>Since it uses a bidirectional architecture, the embedding is based on both the next and previous words in the sentence. M.E. Peters, M. Neumann, M. </a:t>
            </a:r>
            <a:r>
              <a:rPr lang="en-US" sz="1400" err="1">
                <a:solidFill>
                  <a:schemeClr val="bg1"/>
                </a:solidFill>
                <a:latin typeface="Arial"/>
                <a:ea typeface="+mj-lt"/>
                <a:cs typeface="+mj-lt"/>
              </a:rPr>
              <a:t>Iyyer</a:t>
            </a:r>
            <a:r>
              <a:rPr lang="en-US" sz="1400">
                <a:solidFill>
                  <a:schemeClr val="bg1"/>
                </a:solidFill>
                <a:latin typeface="Arial"/>
                <a:ea typeface="+mj-lt"/>
                <a:cs typeface="+mj-lt"/>
              </a:rPr>
              <a:t>, M. Gardner, C. Clark, K. Lee, L. Zettlemoyer, Deep contextualized word representations, in: Proc. of NAACL, 2018</a:t>
            </a:r>
            <a:endParaRPr lang="en-US" sz="1400">
              <a:solidFill>
                <a:schemeClr val="bg1"/>
              </a:solidFill>
              <a:latin typeface="Arial"/>
              <a:ea typeface="+mj-lt"/>
              <a:cs typeface="Calibri"/>
            </a:endParaRPr>
          </a:p>
          <a:p>
            <a:pPr marL="342900" indent="-342900" algn="just">
              <a:buFont typeface="Arial" panose="020B0604020202020204" pitchFamily="34" charset="0"/>
              <a:buChar char="•"/>
            </a:pPr>
            <a:r>
              <a:rPr lang="en-US" sz="1400">
                <a:solidFill>
                  <a:schemeClr val="bg1"/>
                </a:solidFill>
                <a:latin typeface="Arial"/>
                <a:ea typeface="+mj-lt"/>
                <a:cs typeface="+mj-lt"/>
              </a:rPr>
              <a:t>Many of the suggested advances seen in the literature have been incorporated in widely used toolkits, such as Word2Vec, </a:t>
            </a:r>
            <a:r>
              <a:rPr lang="en-US" sz="1400" err="1">
                <a:solidFill>
                  <a:schemeClr val="bg1"/>
                </a:solidFill>
                <a:latin typeface="Arial"/>
                <a:ea typeface="+mj-lt"/>
                <a:cs typeface="+mj-lt"/>
              </a:rPr>
              <a:t>gensim</a:t>
            </a:r>
            <a:r>
              <a:rPr lang="en-US" sz="1400">
                <a:solidFill>
                  <a:schemeClr val="bg1"/>
                </a:solidFill>
                <a:latin typeface="Arial"/>
                <a:ea typeface="+mj-lt"/>
                <a:cs typeface="+mj-lt"/>
              </a:rPr>
              <a:t>, </a:t>
            </a:r>
            <a:r>
              <a:rPr lang="en-US" sz="1400" err="1">
                <a:solidFill>
                  <a:schemeClr val="bg1"/>
                </a:solidFill>
                <a:latin typeface="Arial"/>
                <a:ea typeface="+mj-lt"/>
                <a:cs typeface="+mj-lt"/>
              </a:rPr>
              <a:t>FastText</a:t>
            </a:r>
            <a:r>
              <a:rPr lang="en-US" sz="1400">
                <a:solidFill>
                  <a:schemeClr val="bg1"/>
                </a:solidFill>
                <a:latin typeface="Arial"/>
                <a:ea typeface="+mj-lt"/>
                <a:cs typeface="+mj-lt"/>
              </a:rPr>
              <a:t>, and </a:t>
            </a:r>
            <a:r>
              <a:rPr lang="en-US" sz="1400" err="1">
                <a:solidFill>
                  <a:schemeClr val="bg1"/>
                </a:solidFill>
                <a:latin typeface="Arial"/>
                <a:ea typeface="+mj-lt"/>
                <a:cs typeface="+mj-lt"/>
              </a:rPr>
              <a:t>GloVe</a:t>
            </a:r>
            <a:r>
              <a:rPr lang="en-US" sz="1400">
                <a:solidFill>
                  <a:schemeClr val="bg1"/>
                </a:solidFill>
                <a:latin typeface="Arial"/>
                <a:ea typeface="+mj-lt"/>
                <a:cs typeface="+mj-lt"/>
              </a:rPr>
              <a:t>, resulting in ever more accurate and faster word embeddings to be used in NLP, as stated by </a:t>
            </a:r>
            <a:r>
              <a:rPr lang="en-US" sz="1400" err="1">
                <a:solidFill>
                  <a:schemeClr val="bg1"/>
                </a:solidFill>
                <a:latin typeface="Arial"/>
                <a:ea typeface="+mj-lt"/>
                <a:cs typeface="Arial"/>
              </a:rPr>
              <a:t>Ameida</a:t>
            </a:r>
            <a:r>
              <a:rPr lang="en-US" sz="1400">
                <a:solidFill>
                  <a:schemeClr val="bg1"/>
                </a:solidFill>
                <a:latin typeface="Arial"/>
                <a:ea typeface="+mj-lt"/>
                <a:cs typeface="Arial"/>
              </a:rPr>
              <a:t>, F. &amp; </a:t>
            </a:r>
            <a:r>
              <a:rPr lang="en-US" sz="1400" err="1">
                <a:solidFill>
                  <a:schemeClr val="bg1"/>
                </a:solidFill>
                <a:latin typeface="Arial"/>
                <a:ea typeface="+mj-lt"/>
                <a:cs typeface="Arial"/>
              </a:rPr>
              <a:t>Xexeo</a:t>
            </a:r>
            <a:r>
              <a:rPr lang="en-US" sz="1400">
                <a:solidFill>
                  <a:schemeClr val="bg1"/>
                </a:solidFill>
                <a:latin typeface="Arial"/>
                <a:ea typeface="+mj-lt"/>
                <a:cs typeface="Arial"/>
              </a:rPr>
              <a:t>, G. (2019)</a:t>
            </a:r>
          </a:p>
          <a:p>
            <a:pPr marL="342900" indent="-342900" algn="just">
              <a:buFont typeface="Arial" panose="020B0604020202020204" pitchFamily="34" charset="0"/>
              <a:buChar char="•"/>
            </a:pPr>
            <a:endParaRPr lang="en-US" sz="1400">
              <a:solidFill>
                <a:schemeClr val="bg1"/>
              </a:solidFill>
              <a:latin typeface="Arial"/>
              <a:ea typeface="+mj-lt"/>
              <a:cs typeface="Calibri"/>
            </a:endParaRPr>
          </a:p>
          <a:p>
            <a:pPr marL="342900" indent="-342900" algn="just">
              <a:buFont typeface="Arial" panose="020B0604020202020204" pitchFamily="34" charset="0"/>
              <a:buChar char="•"/>
            </a:pPr>
            <a:endParaRPr lang="en-US" sz="1400">
              <a:solidFill>
                <a:schemeClr val="bg1"/>
              </a:solidFill>
              <a:latin typeface="Arial"/>
              <a:ea typeface="+mj-lt"/>
              <a:cs typeface="Calibri"/>
            </a:endParaRPr>
          </a:p>
        </p:txBody>
      </p:sp>
      <p:sp>
        <p:nvSpPr>
          <p:cNvPr id="3" name="Footer Placeholder 18">
            <a:extLst>
              <a:ext uri="{FF2B5EF4-FFF2-40B4-BE49-F238E27FC236}">
                <a16:creationId xmlns:a16="http://schemas.microsoft.com/office/drawing/2014/main" id="{59BF1F9C-1234-5C83-20C8-96400FE95F2C}"/>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Tree>
    <p:extLst>
      <p:ext uri="{BB962C8B-B14F-4D97-AF65-F5344CB8AC3E}">
        <p14:creationId xmlns:p14="http://schemas.microsoft.com/office/powerpoint/2010/main" val="3889462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3EC5DB0-553E-AE0B-303E-AD5FB4DE0670}"/>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a:p>
        </p:txBody>
      </p:sp>
      <p:sp>
        <p:nvSpPr>
          <p:cNvPr id="18" name="Title 48">
            <a:extLst>
              <a:ext uri="{FF2B5EF4-FFF2-40B4-BE49-F238E27FC236}">
                <a16:creationId xmlns:a16="http://schemas.microsoft.com/office/drawing/2014/main" id="{F9AAD6A5-8C43-5C21-30AA-96EDCB4EF2F0}"/>
              </a:ext>
            </a:extLst>
          </p:cNvPr>
          <p:cNvSpPr>
            <a:spLocks noGrp="1"/>
          </p:cNvSpPr>
          <p:nvPr>
            <p:ph type="title"/>
          </p:nvPr>
        </p:nvSpPr>
        <p:spPr>
          <a:xfrm>
            <a:off x="3524093" y="1822534"/>
            <a:ext cx="5401673" cy="580030"/>
          </a:xfrm>
        </p:spPr>
        <p:txBody>
          <a:bodyPr lIns="91440" tIns="45720" rIns="91440" bIns="45720" anchor="t"/>
          <a:lstStyle/>
          <a:p>
            <a:r>
              <a:rPr lang="en-US"/>
              <a:t>Proposed Solution</a:t>
            </a:r>
          </a:p>
        </p:txBody>
      </p:sp>
      <p:sp>
        <p:nvSpPr>
          <p:cNvPr id="20" name="Text Placeholder 58">
            <a:extLst>
              <a:ext uri="{FF2B5EF4-FFF2-40B4-BE49-F238E27FC236}">
                <a16:creationId xmlns:a16="http://schemas.microsoft.com/office/drawing/2014/main" id="{4E110666-811F-23FA-8CB9-0F8BEAE4F928}"/>
              </a:ext>
            </a:extLst>
          </p:cNvPr>
          <p:cNvSpPr>
            <a:spLocks noGrp="1"/>
          </p:cNvSpPr>
          <p:nvPr>
            <p:ph type="body" sz="quarter" idx="12"/>
          </p:nvPr>
        </p:nvSpPr>
        <p:spPr>
          <a:xfrm>
            <a:off x="1239755" y="2467745"/>
            <a:ext cx="9413007" cy="2733335"/>
          </a:xfrm>
        </p:spPr>
        <p:txBody>
          <a:bodyPr lIns="91440" tIns="45720" rIns="91440" bIns="45720" anchor="t"/>
          <a:lstStyle/>
          <a:p>
            <a:pPr algn="just">
              <a:buFont typeface="Arial" panose="020B0604020202020204" pitchFamily="34" charset="0"/>
              <a:buChar char="•"/>
            </a:pPr>
            <a:r>
              <a:rPr lang="en-US" sz="2000">
                <a:solidFill>
                  <a:schemeClr val="bg1"/>
                </a:solidFill>
                <a:latin typeface="Arial"/>
                <a:ea typeface="+mj-lt"/>
                <a:cs typeface="+mj-lt"/>
              </a:rPr>
              <a:t>While various models have been proposed to train embeddings of numerous words such as Word2Vec, </a:t>
            </a:r>
            <a:r>
              <a:rPr lang="en-US" sz="2000" err="1">
                <a:solidFill>
                  <a:schemeClr val="bg1"/>
                </a:solidFill>
                <a:latin typeface="Arial"/>
                <a:ea typeface="+mj-lt"/>
                <a:cs typeface="+mj-lt"/>
              </a:rPr>
              <a:t>GloVe</a:t>
            </a:r>
            <a:r>
              <a:rPr lang="en-US" sz="2000">
                <a:solidFill>
                  <a:schemeClr val="bg1"/>
                </a:solidFill>
                <a:latin typeface="Arial"/>
                <a:ea typeface="+mj-lt"/>
                <a:cs typeface="+mj-lt"/>
              </a:rPr>
              <a:t>, </a:t>
            </a:r>
            <a:r>
              <a:rPr lang="en-US" sz="2000" err="1">
                <a:solidFill>
                  <a:schemeClr val="bg1"/>
                </a:solidFill>
                <a:latin typeface="Arial"/>
                <a:ea typeface="+mj-lt"/>
                <a:cs typeface="+mj-lt"/>
              </a:rPr>
              <a:t>ELMo</a:t>
            </a:r>
            <a:r>
              <a:rPr lang="en-US" sz="2000">
                <a:solidFill>
                  <a:schemeClr val="bg1"/>
                </a:solidFill>
                <a:latin typeface="Arial"/>
                <a:ea typeface="+mj-lt"/>
                <a:cs typeface="+mj-lt"/>
              </a:rPr>
              <a:t> etc., sometimes sparsity in data can occur. </a:t>
            </a:r>
            <a:endParaRPr lang="en-US" sz="2000">
              <a:solidFill>
                <a:schemeClr val="bg1"/>
              </a:solidFill>
              <a:latin typeface="Arial"/>
              <a:ea typeface="+mj-lt"/>
              <a:cs typeface="Arial"/>
            </a:endParaRPr>
          </a:p>
          <a:p>
            <a:pPr algn="just">
              <a:buFont typeface="Arial" panose="020B0604020202020204" pitchFamily="34" charset="0"/>
              <a:buChar char="•"/>
            </a:pPr>
            <a:r>
              <a:rPr lang="en-US" sz="2000">
                <a:solidFill>
                  <a:schemeClr val="bg1"/>
                </a:solidFill>
                <a:latin typeface="Arial"/>
                <a:ea typeface="+mj-lt"/>
                <a:cs typeface="+mj-lt"/>
              </a:rPr>
              <a:t>Open source and publicly pre-trained embeddings can be of great use</a:t>
            </a:r>
            <a:endParaRPr lang="en-US" sz="2000">
              <a:solidFill>
                <a:schemeClr val="bg1"/>
              </a:solidFill>
              <a:latin typeface="Arial"/>
              <a:ea typeface="+mj-lt"/>
              <a:cs typeface="Arial"/>
            </a:endParaRPr>
          </a:p>
          <a:p>
            <a:pPr algn="just">
              <a:buFont typeface="Arial" panose="020B0604020202020204" pitchFamily="34" charset="0"/>
              <a:buChar char="•"/>
            </a:pPr>
            <a:r>
              <a:rPr lang="en-US" sz="2000">
                <a:solidFill>
                  <a:schemeClr val="bg1"/>
                </a:solidFill>
                <a:latin typeface="Arial"/>
                <a:ea typeface="+mj-lt"/>
                <a:cs typeface="+mj-lt"/>
              </a:rPr>
              <a:t>we propose to use in this problem we can represent the words in our corpus in a vector space such that it is useful later, in the two models we have chosen to classify and detect certain phrases with derogatory, non-derogatory, offensive, or homonymous words. </a:t>
            </a:r>
            <a:endParaRPr lang="en-US" sz="2000">
              <a:solidFill>
                <a:schemeClr val="bg1"/>
              </a:solidFill>
              <a:latin typeface="Arial"/>
              <a:cs typeface="Arial"/>
            </a:endParaRPr>
          </a:p>
          <a:p>
            <a:pPr algn="just">
              <a:buFont typeface="Arial" panose="020B0604020202020204" pitchFamily="34" charset="0"/>
              <a:buChar char="•"/>
            </a:pPr>
            <a:r>
              <a:rPr lang="en-US" sz="2000">
                <a:solidFill>
                  <a:schemeClr val="bg1"/>
                </a:solidFill>
                <a:latin typeface="Arial"/>
                <a:ea typeface="+mj-lt"/>
                <a:cs typeface="+mj-lt"/>
              </a:rPr>
              <a:t>Common crawl pre-trained word vectors also by Pennington, J., et al. (2014)</a:t>
            </a:r>
            <a:endParaRPr lang="en-US" sz="2000">
              <a:solidFill>
                <a:schemeClr val="bg1"/>
              </a:solidFill>
              <a:latin typeface="Arial"/>
              <a:ea typeface="+mj-lt"/>
              <a:cs typeface="Calibri"/>
            </a:endParaRPr>
          </a:p>
        </p:txBody>
      </p:sp>
      <p:sp>
        <p:nvSpPr>
          <p:cNvPr id="3" name="Footer Placeholder 18">
            <a:extLst>
              <a:ext uri="{FF2B5EF4-FFF2-40B4-BE49-F238E27FC236}">
                <a16:creationId xmlns:a16="http://schemas.microsoft.com/office/drawing/2014/main" id="{59BF1F9C-1234-5C83-20C8-96400FE95F2C}"/>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Tree>
    <p:extLst>
      <p:ext uri="{BB962C8B-B14F-4D97-AF65-F5344CB8AC3E}">
        <p14:creationId xmlns:p14="http://schemas.microsoft.com/office/powerpoint/2010/main" val="358710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17</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7732066" cy="905149"/>
          </a:xfrm>
        </p:spPr>
        <p:txBody>
          <a:bodyPr lIns="91440" tIns="45720" rIns="91440" bIns="45720" anchor="t"/>
          <a:lstStyle/>
          <a:p>
            <a:r>
              <a:rPr lang="en-US" b="1" dirty="0" err="1"/>
              <a:t>Lstm</a:t>
            </a:r>
            <a:r>
              <a:rPr lang="en-US" b="1" dirty="0"/>
              <a:t> architecture and hyper parameters</a:t>
            </a:r>
          </a:p>
        </p:txBody>
      </p:sp>
      <p:sp>
        <p:nvSpPr>
          <p:cNvPr id="7" name="Footer Placeholder 10">
            <a:extLst>
              <a:ext uri="{FF2B5EF4-FFF2-40B4-BE49-F238E27FC236}">
                <a16:creationId xmlns:a16="http://schemas.microsoft.com/office/drawing/2014/main" id="{20E508ED-DBB2-62C4-E15B-7D48FCA56992}"/>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pic>
        <p:nvPicPr>
          <p:cNvPr id="4" name="Picture 3">
            <a:extLst>
              <a:ext uri="{FF2B5EF4-FFF2-40B4-BE49-F238E27FC236}">
                <a16:creationId xmlns:a16="http://schemas.microsoft.com/office/drawing/2014/main" id="{E3ACC20A-C04A-CA18-0597-C978AB2B1ACA}"/>
              </a:ext>
            </a:extLst>
          </p:cNvPr>
          <p:cNvPicPr>
            <a:picLocks noChangeAspect="1"/>
          </p:cNvPicPr>
          <p:nvPr/>
        </p:nvPicPr>
        <p:blipFill>
          <a:blip r:embed="rId2"/>
          <a:stretch>
            <a:fillRect/>
          </a:stretch>
        </p:blipFill>
        <p:spPr>
          <a:xfrm>
            <a:off x="4360884" y="1351358"/>
            <a:ext cx="5034107" cy="5291638"/>
          </a:xfrm>
          <a:prstGeom prst="rect">
            <a:avLst/>
          </a:prstGeom>
        </p:spPr>
      </p:pic>
    </p:spTree>
    <p:extLst>
      <p:ext uri="{BB962C8B-B14F-4D97-AF65-F5344CB8AC3E}">
        <p14:creationId xmlns:p14="http://schemas.microsoft.com/office/powerpoint/2010/main" val="257329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17</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7732066" cy="905149"/>
          </a:xfrm>
        </p:spPr>
        <p:txBody>
          <a:bodyPr lIns="91440" tIns="45720" rIns="91440" bIns="45720" anchor="t"/>
          <a:lstStyle/>
          <a:p>
            <a:r>
              <a:rPr lang="en-US" b="1" dirty="0" err="1"/>
              <a:t>softmax</a:t>
            </a:r>
            <a:r>
              <a:rPr lang="en-US" b="1" dirty="0"/>
              <a:t> architecture and hyper parameters</a:t>
            </a:r>
          </a:p>
        </p:txBody>
      </p:sp>
      <p:sp>
        <p:nvSpPr>
          <p:cNvPr id="7" name="Footer Placeholder 10">
            <a:extLst>
              <a:ext uri="{FF2B5EF4-FFF2-40B4-BE49-F238E27FC236}">
                <a16:creationId xmlns:a16="http://schemas.microsoft.com/office/drawing/2014/main" id="{20E508ED-DBB2-62C4-E15B-7D48FCA56992}"/>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pic>
        <p:nvPicPr>
          <p:cNvPr id="3" name="Picture 2">
            <a:extLst>
              <a:ext uri="{FF2B5EF4-FFF2-40B4-BE49-F238E27FC236}">
                <a16:creationId xmlns:a16="http://schemas.microsoft.com/office/drawing/2014/main" id="{746DCC55-0211-B487-80E9-10E097451592}"/>
              </a:ext>
            </a:extLst>
          </p:cNvPr>
          <p:cNvPicPr>
            <a:picLocks noChangeAspect="1"/>
          </p:cNvPicPr>
          <p:nvPr/>
        </p:nvPicPr>
        <p:blipFill>
          <a:blip r:embed="rId2"/>
          <a:stretch>
            <a:fillRect/>
          </a:stretch>
        </p:blipFill>
        <p:spPr>
          <a:xfrm>
            <a:off x="1263077" y="1317169"/>
            <a:ext cx="4130830" cy="5150429"/>
          </a:xfrm>
          <a:prstGeom prst="rect">
            <a:avLst/>
          </a:prstGeom>
        </p:spPr>
      </p:pic>
      <p:pic>
        <p:nvPicPr>
          <p:cNvPr id="6" name="Picture 5">
            <a:extLst>
              <a:ext uri="{FF2B5EF4-FFF2-40B4-BE49-F238E27FC236}">
                <a16:creationId xmlns:a16="http://schemas.microsoft.com/office/drawing/2014/main" id="{FB8365A1-E888-2651-3ED3-924726FD9DB5}"/>
              </a:ext>
            </a:extLst>
          </p:cNvPr>
          <p:cNvPicPr>
            <a:picLocks noChangeAspect="1"/>
          </p:cNvPicPr>
          <p:nvPr/>
        </p:nvPicPr>
        <p:blipFill>
          <a:blip r:embed="rId3"/>
          <a:stretch>
            <a:fillRect/>
          </a:stretch>
        </p:blipFill>
        <p:spPr>
          <a:xfrm>
            <a:off x="5572368" y="1393915"/>
            <a:ext cx="5992985" cy="4701836"/>
          </a:xfrm>
          <a:prstGeom prst="rect">
            <a:avLst/>
          </a:prstGeom>
        </p:spPr>
      </p:pic>
    </p:spTree>
    <p:extLst>
      <p:ext uri="{BB962C8B-B14F-4D97-AF65-F5344CB8AC3E}">
        <p14:creationId xmlns:p14="http://schemas.microsoft.com/office/powerpoint/2010/main" val="20906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586291" y="1651098"/>
            <a:ext cx="4569572" cy="580029"/>
          </a:xfrm>
        </p:spPr>
        <p:txBody>
          <a:bodyPr lIns="91440" tIns="45720" rIns="91440" bIns="45720" anchor="t"/>
          <a:lstStyle/>
          <a:p>
            <a:pPr algn="ctr"/>
            <a:r>
              <a:rPr lang="en-US" b="1"/>
              <a:t>Members</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a:p>
        </p:txBody>
      </p:sp>
      <p:sp>
        <p:nvSpPr>
          <p:cNvPr id="5" name="Text Placeholder 4">
            <a:extLst>
              <a:ext uri="{FF2B5EF4-FFF2-40B4-BE49-F238E27FC236}">
                <a16:creationId xmlns:a16="http://schemas.microsoft.com/office/drawing/2014/main" id="{1E4335ED-05D8-4284-B039-7BA75EE470C0}"/>
              </a:ext>
            </a:extLst>
          </p:cNvPr>
          <p:cNvSpPr>
            <a:spLocks noGrp="1"/>
          </p:cNvSpPr>
          <p:nvPr>
            <p:ph type="body" sz="quarter" idx="22"/>
          </p:nvPr>
        </p:nvSpPr>
        <p:spPr>
          <a:xfrm>
            <a:off x="3263716" y="2319000"/>
            <a:ext cx="5205847" cy="3938601"/>
          </a:xfrm>
        </p:spPr>
        <p:txBody>
          <a:bodyPr lIns="91440" tIns="45720" rIns="91440" bIns="45720" anchor="t"/>
          <a:lstStyle/>
          <a:p>
            <a:r>
              <a:rPr lang="en-US"/>
              <a:t>Ami, Julius Lorenz</a:t>
            </a:r>
          </a:p>
          <a:p>
            <a:r>
              <a:rPr lang="en-US">
                <a:ea typeface="+mn-lt"/>
                <a:cs typeface="+mn-lt"/>
              </a:rPr>
              <a:t>Capulong, Mark</a:t>
            </a:r>
          </a:p>
          <a:p>
            <a:r>
              <a:rPr lang="en-US">
                <a:ea typeface="+mn-lt"/>
                <a:cs typeface="+mn-lt"/>
              </a:rPr>
              <a:t>Cueva, Larry Miguel</a:t>
            </a:r>
          </a:p>
          <a:p>
            <a:r>
              <a:rPr lang="en-US">
                <a:ea typeface="+mn-lt"/>
                <a:cs typeface="+mn-lt"/>
              </a:rPr>
              <a:t>Osorio, Bryan</a:t>
            </a:r>
          </a:p>
          <a:p>
            <a:r>
              <a:rPr lang="en-US">
                <a:ea typeface="+mn-lt"/>
                <a:cs typeface="+mn-lt"/>
              </a:rPr>
              <a:t>Ore, Gabriel</a:t>
            </a:r>
          </a:p>
          <a:p>
            <a:r>
              <a:rPr lang="en-US">
                <a:ea typeface="+mn-lt"/>
                <a:cs typeface="+mn-lt"/>
              </a:rPr>
              <a:t>Panlilio, Andrei Shane</a:t>
            </a:r>
          </a:p>
          <a:p>
            <a:r>
              <a:rPr lang="en-US">
                <a:ea typeface="+mn-lt"/>
                <a:cs typeface="+mn-lt"/>
              </a:rPr>
              <a:t>Zabala, Leonard Howell</a:t>
            </a:r>
            <a:br>
              <a:rPr lang="en-US"/>
            </a:br>
            <a:endParaRPr lang="en-US"/>
          </a:p>
        </p:txBody>
      </p:sp>
    </p:spTree>
    <p:extLst>
      <p:ext uri="{BB962C8B-B14F-4D97-AF65-F5344CB8AC3E}">
        <p14:creationId xmlns:p14="http://schemas.microsoft.com/office/powerpoint/2010/main" val="2011919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17</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7732066" cy="905149"/>
          </a:xfrm>
        </p:spPr>
        <p:txBody>
          <a:bodyPr lIns="91440" tIns="45720" rIns="91440" bIns="45720" anchor="t"/>
          <a:lstStyle/>
          <a:p>
            <a:r>
              <a:rPr lang="en-US" b="1"/>
              <a:t>Percentage of top 20 Derogatory word frequencies</a:t>
            </a:r>
          </a:p>
        </p:txBody>
      </p:sp>
      <p:pic>
        <p:nvPicPr>
          <p:cNvPr id="3" name="Picture 3" descr="A colorful circle with numbers and text&#10;&#10;Description automatically generated">
            <a:extLst>
              <a:ext uri="{FF2B5EF4-FFF2-40B4-BE49-F238E27FC236}">
                <a16:creationId xmlns:a16="http://schemas.microsoft.com/office/drawing/2014/main" id="{85865B5F-82E9-5D6E-3AC0-F1820A8CF4E1}"/>
              </a:ext>
            </a:extLst>
          </p:cNvPr>
          <p:cNvPicPr>
            <a:picLocks noChangeAspect="1"/>
          </p:cNvPicPr>
          <p:nvPr/>
        </p:nvPicPr>
        <p:blipFill>
          <a:blip r:embed="rId2"/>
          <a:stretch>
            <a:fillRect/>
          </a:stretch>
        </p:blipFill>
        <p:spPr>
          <a:xfrm>
            <a:off x="3657600" y="1518707"/>
            <a:ext cx="6062133" cy="4541896"/>
          </a:xfrm>
          <a:prstGeom prst="rect">
            <a:avLst/>
          </a:prstGeom>
        </p:spPr>
      </p:pic>
      <p:sp>
        <p:nvSpPr>
          <p:cNvPr id="7" name="Footer Placeholder 10">
            <a:extLst>
              <a:ext uri="{FF2B5EF4-FFF2-40B4-BE49-F238E27FC236}">
                <a16:creationId xmlns:a16="http://schemas.microsoft.com/office/drawing/2014/main" id="{20E508ED-DBB2-62C4-E15B-7D48FCA56992}"/>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Tree>
    <p:extLst>
      <p:ext uri="{BB962C8B-B14F-4D97-AF65-F5344CB8AC3E}">
        <p14:creationId xmlns:p14="http://schemas.microsoft.com/office/powerpoint/2010/main" val="194232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18</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1625616" y="690802"/>
            <a:ext cx="9118355" cy="575890"/>
          </a:xfrm>
        </p:spPr>
        <p:txBody>
          <a:bodyPr lIns="91440" tIns="45720" rIns="91440" bIns="45720" anchor="t"/>
          <a:lstStyle/>
          <a:p>
            <a:r>
              <a:rPr lang="en-US" b="1"/>
              <a:t>Top 20 Derogatory word frequencies</a:t>
            </a:r>
          </a:p>
        </p:txBody>
      </p:sp>
      <p:pic>
        <p:nvPicPr>
          <p:cNvPr id="2" name="Picture 2" descr="A graph of different colored lines&#10;&#10;Description automatically generated">
            <a:extLst>
              <a:ext uri="{FF2B5EF4-FFF2-40B4-BE49-F238E27FC236}">
                <a16:creationId xmlns:a16="http://schemas.microsoft.com/office/drawing/2014/main" id="{E8BAC45E-2711-DD9F-8CB7-B3AD5DBD7A5C}"/>
              </a:ext>
            </a:extLst>
          </p:cNvPr>
          <p:cNvPicPr>
            <a:picLocks noChangeAspect="1"/>
          </p:cNvPicPr>
          <p:nvPr/>
        </p:nvPicPr>
        <p:blipFill>
          <a:blip r:embed="rId2"/>
          <a:stretch>
            <a:fillRect/>
          </a:stretch>
        </p:blipFill>
        <p:spPr>
          <a:xfrm>
            <a:off x="3678296" y="1422870"/>
            <a:ext cx="6161851" cy="4642555"/>
          </a:xfrm>
          <a:prstGeom prst="rect">
            <a:avLst/>
          </a:prstGeom>
        </p:spPr>
      </p:pic>
    </p:spTree>
    <p:extLst>
      <p:ext uri="{BB962C8B-B14F-4D97-AF65-F5344CB8AC3E}">
        <p14:creationId xmlns:p14="http://schemas.microsoft.com/office/powerpoint/2010/main" val="3470513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19</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7732066" cy="905149"/>
          </a:xfrm>
        </p:spPr>
        <p:txBody>
          <a:bodyPr lIns="91440" tIns="45720" rIns="91440" bIns="45720" anchor="t"/>
          <a:lstStyle/>
          <a:p>
            <a:r>
              <a:rPr lang="en-US" b="1"/>
              <a:t>Percentage of Top 20 non -Derogatory word frequencies</a:t>
            </a:r>
          </a:p>
        </p:txBody>
      </p:sp>
      <p:pic>
        <p:nvPicPr>
          <p:cNvPr id="3" name="Picture 3" descr="A colorful circle with text&#10;&#10;Description automatically generated">
            <a:extLst>
              <a:ext uri="{FF2B5EF4-FFF2-40B4-BE49-F238E27FC236}">
                <a16:creationId xmlns:a16="http://schemas.microsoft.com/office/drawing/2014/main" id="{1BA830C4-E550-CAD9-CAD5-CB14FBB9489E}"/>
              </a:ext>
            </a:extLst>
          </p:cNvPr>
          <p:cNvPicPr>
            <a:picLocks noChangeAspect="1"/>
          </p:cNvPicPr>
          <p:nvPr/>
        </p:nvPicPr>
        <p:blipFill>
          <a:blip r:embed="rId2"/>
          <a:stretch>
            <a:fillRect/>
          </a:stretch>
        </p:blipFill>
        <p:spPr>
          <a:xfrm>
            <a:off x="3659481" y="1479315"/>
            <a:ext cx="5936074" cy="4454407"/>
          </a:xfrm>
          <a:prstGeom prst="rect">
            <a:avLst/>
          </a:prstGeom>
        </p:spPr>
      </p:pic>
    </p:spTree>
    <p:extLst>
      <p:ext uri="{BB962C8B-B14F-4D97-AF65-F5344CB8AC3E}">
        <p14:creationId xmlns:p14="http://schemas.microsoft.com/office/powerpoint/2010/main" val="1971097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20</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2607386" y="446209"/>
            <a:ext cx="8672806" cy="575890"/>
          </a:xfrm>
        </p:spPr>
        <p:txBody>
          <a:bodyPr lIns="91440" tIns="45720" rIns="91440" bIns="45720" anchor="t"/>
          <a:lstStyle/>
          <a:p>
            <a:r>
              <a:rPr lang="en-US" b="1"/>
              <a:t>Top 20 Non-Derogatory word frequencies</a:t>
            </a:r>
          </a:p>
        </p:txBody>
      </p:sp>
      <p:pic>
        <p:nvPicPr>
          <p:cNvPr id="4" name="Picture 4" descr="A chart of different colored lines&#10;&#10;Description automatically generated">
            <a:extLst>
              <a:ext uri="{FF2B5EF4-FFF2-40B4-BE49-F238E27FC236}">
                <a16:creationId xmlns:a16="http://schemas.microsoft.com/office/drawing/2014/main" id="{7FD9D367-BC0A-F287-C42A-71A23392F481}"/>
              </a:ext>
            </a:extLst>
          </p:cNvPr>
          <p:cNvPicPr>
            <a:picLocks noChangeAspect="1"/>
          </p:cNvPicPr>
          <p:nvPr/>
        </p:nvPicPr>
        <p:blipFill>
          <a:blip r:embed="rId2"/>
          <a:stretch>
            <a:fillRect/>
          </a:stretch>
        </p:blipFill>
        <p:spPr>
          <a:xfrm>
            <a:off x="3427565" y="1394090"/>
            <a:ext cx="6199481" cy="4651962"/>
          </a:xfrm>
          <a:prstGeom prst="rect">
            <a:avLst/>
          </a:prstGeom>
        </p:spPr>
      </p:pic>
    </p:spTree>
    <p:extLst>
      <p:ext uri="{BB962C8B-B14F-4D97-AF65-F5344CB8AC3E}">
        <p14:creationId xmlns:p14="http://schemas.microsoft.com/office/powerpoint/2010/main" val="1102261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21</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7732066" cy="905149"/>
          </a:xfrm>
        </p:spPr>
        <p:txBody>
          <a:bodyPr lIns="91440" tIns="45720" rIns="91440" bIns="45720" anchor="t"/>
          <a:lstStyle/>
          <a:p>
            <a:r>
              <a:rPr lang="en-US" b="1"/>
              <a:t>Percentage of top 20 offensive word frequencies</a:t>
            </a:r>
          </a:p>
        </p:txBody>
      </p:sp>
      <p:pic>
        <p:nvPicPr>
          <p:cNvPr id="2" name="Picture 2" descr="A circular chart with different colored numbers&#10;&#10;Description automatically generated">
            <a:extLst>
              <a:ext uri="{FF2B5EF4-FFF2-40B4-BE49-F238E27FC236}">
                <a16:creationId xmlns:a16="http://schemas.microsoft.com/office/drawing/2014/main" id="{AFCEFC35-2870-4278-63C6-6884F8595C4D}"/>
              </a:ext>
            </a:extLst>
          </p:cNvPr>
          <p:cNvPicPr>
            <a:picLocks noChangeAspect="1"/>
          </p:cNvPicPr>
          <p:nvPr/>
        </p:nvPicPr>
        <p:blipFill>
          <a:blip r:embed="rId2"/>
          <a:stretch>
            <a:fillRect/>
          </a:stretch>
        </p:blipFill>
        <p:spPr>
          <a:xfrm>
            <a:off x="3332534" y="1441686"/>
            <a:ext cx="5936074" cy="4463814"/>
          </a:xfrm>
          <a:prstGeom prst="rect">
            <a:avLst/>
          </a:prstGeom>
        </p:spPr>
      </p:pic>
    </p:spTree>
    <p:extLst>
      <p:ext uri="{BB962C8B-B14F-4D97-AF65-F5344CB8AC3E}">
        <p14:creationId xmlns:p14="http://schemas.microsoft.com/office/powerpoint/2010/main" val="941126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a:lstStyle/>
          <a:p>
            <a:pPr>
              <a:defRPr/>
            </a:pPr>
            <a:fld id="{8D1FC6F8-0BCD-47E9-9C64-690771D9C143}" type="slidenum">
              <a:rPr lang="en-US" dirty="0" smtClean="0"/>
              <a:pPr>
                <a:defRPr/>
              </a:pPr>
              <a:t>25</a:t>
            </a:fld>
            <a:endParaRPr lang="en-US"/>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200053" y="399172"/>
            <a:ext cx="8315325" cy="575890"/>
          </a:xfrm>
        </p:spPr>
        <p:txBody>
          <a:bodyPr lIns="91440" tIns="45720" rIns="91440" bIns="45720" anchor="t"/>
          <a:lstStyle/>
          <a:p>
            <a:r>
              <a:rPr lang="en-US" b="1"/>
              <a:t>Top 20 offensive word frequencies</a:t>
            </a:r>
          </a:p>
        </p:txBody>
      </p:sp>
      <p:pic>
        <p:nvPicPr>
          <p:cNvPr id="2" name="Picture 3" descr="A graph of different colored squares&#10;&#10;Description automatically generated">
            <a:extLst>
              <a:ext uri="{FF2B5EF4-FFF2-40B4-BE49-F238E27FC236}">
                <a16:creationId xmlns:a16="http://schemas.microsoft.com/office/drawing/2014/main" id="{6EE7109D-F551-0FFD-54F5-37FE6D3D1129}"/>
              </a:ext>
            </a:extLst>
          </p:cNvPr>
          <p:cNvPicPr>
            <a:picLocks noChangeAspect="1"/>
          </p:cNvPicPr>
          <p:nvPr/>
        </p:nvPicPr>
        <p:blipFill>
          <a:blip r:embed="rId2"/>
          <a:stretch>
            <a:fillRect/>
          </a:stretch>
        </p:blipFill>
        <p:spPr>
          <a:xfrm>
            <a:off x="3236786" y="1479315"/>
            <a:ext cx="6048963" cy="4539074"/>
          </a:xfrm>
          <a:prstGeom prst="rect">
            <a:avLst/>
          </a:prstGeom>
        </p:spPr>
      </p:pic>
    </p:spTree>
    <p:extLst>
      <p:ext uri="{BB962C8B-B14F-4D97-AF65-F5344CB8AC3E}">
        <p14:creationId xmlns:p14="http://schemas.microsoft.com/office/powerpoint/2010/main" val="2287484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a:lstStyle/>
          <a:p>
            <a:pPr>
              <a:defRPr/>
            </a:pPr>
            <a:fld id="{8D1FC6F8-0BCD-47E9-9C64-690771D9C143}" type="slidenum">
              <a:rPr lang="en-US" dirty="0" smtClean="0"/>
              <a:pPr>
                <a:defRPr/>
              </a:pPr>
              <a:t>26</a:t>
            </a:fld>
            <a:endParaRPr lang="en-US"/>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8145991" cy="905149"/>
          </a:xfrm>
        </p:spPr>
        <p:txBody>
          <a:bodyPr lIns="91440" tIns="45720" rIns="91440" bIns="45720" anchor="t"/>
          <a:lstStyle/>
          <a:p>
            <a:r>
              <a:rPr lang="en-US" b="1"/>
              <a:t>Percentage of top 20 homonymous word frequencies</a:t>
            </a:r>
          </a:p>
        </p:txBody>
      </p:sp>
      <p:pic>
        <p:nvPicPr>
          <p:cNvPr id="3" name="Picture 3" descr="A pie chart with numbers and words&#10;&#10;Description automatically generated">
            <a:extLst>
              <a:ext uri="{FF2B5EF4-FFF2-40B4-BE49-F238E27FC236}">
                <a16:creationId xmlns:a16="http://schemas.microsoft.com/office/drawing/2014/main" id="{E72BD407-1891-4C85-57E2-20E2411F839A}"/>
              </a:ext>
            </a:extLst>
          </p:cNvPr>
          <p:cNvPicPr>
            <a:picLocks noChangeAspect="1"/>
          </p:cNvPicPr>
          <p:nvPr/>
        </p:nvPicPr>
        <p:blipFill>
          <a:blip r:embed="rId2"/>
          <a:stretch>
            <a:fillRect/>
          </a:stretch>
        </p:blipFill>
        <p:spPr>
          <a:xfrm>
            <a:off x="3687704" y="1488722"/>
            <a:ext cx="6030148" cy="4520259"/>
          </a:xfrm>
          <a:prstGeom prst="rect">
            <a:avLst/>
          </a:prstGeom>
        </p:spPr>
      </p:pic>
      <p:sp>
        <p:nvSpPr>
          <p:cNvPr id="4" name="Footer Placeholder 10">
            <a:extLst>
              <a:ext uri="{FF2B5EF4-FFF2-40B4-BE49-F238E27FC236}">
                <a16:creationId xmlns:a16="http://schemas.microsoft.com/office/drawing/2014/main" id="{D5954064-2420-9C9B-9D5A-BE1F9291C69E}"/>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Tree>
    <p:extLst>
      <p:ext uri="{BB962C8B-B14F-4D97-AF65-F5344CB8AC3E}">
        <p14:creationId xmlns:p14="http://schemas.microsoft.com/office/powerpoint/2010/main" val="2556375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24</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200053" y="399172"/>
            <a:ext cx="8315325" cy="575890"/>
          </a:xfrm>
        </p:spPr>
        <p:txBody>
          <a:bodyPr lIns="91440" tIns="45720" rIns="91440" bIns="45720" anchor="t"/>
          <a:lstStyle/>
          <a:p>
            <a:r>
              <a:rPr lang="en-US" b="1"/>
              <a:t>Top 20 homonymous word frequencies</a:t>
            </a:r>
          </a:p>
        </p:txBody>
      </p:sp>
      <p:pic>
        <p:nvPicPr>
          <p:cNvPr id="5" name="Picture 5" descr="A graph of a number of words&#10;&#10;Description automatically generated">
            <a:extLst>
              <a:ext uri="{FF2B5EF4-FFF2-40B4-BE49-F238E27FC236}">
                <a16:creationId xmlns:a16="http://schemas.microsoft.com/office/drawing/2014/main" id="{6F216CB3-7F60-BBCF-29AC-50B1CC8C837C}"/>
              </a:ext>
            </a:extLst>
          </p:cNvPr>
          <p:cNvPicPr>
            <a:picLocks noChangeAspect="1"/>
          </p:cNvPicPr>
          <p:nvPr/>
        </p:nvPicPr>
        <p:blipFill>
          <a:blip r:embed="rId2"/>
          <a:stretch>
            <a:fillRect/>
          </a:stretch>
        </p:blipFill>
        <p:spPr>
          <a:xfrm>
            <a:off x="3452279" y="1472857"/>
            <a:ext cx="5954888" cy="4463814"/>
          </a:xfrm>
          <a:prstGeom prst="rect">
            <a:avLst/>
          </a:prstGeom>
        </p:spPr>
      </p:pic>
    </p:spTree>
    <p:extLst>
      <p:ext uri="{BB962C8B-B14F-4D97-AF65-F5344CB8AC3E}">
        <p14:creationId xmlns:p14="http://schemas.microsoft.com/office/powerpoint/2010/main" val="57272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25</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7732066" cy="905149"/>
          </a:xfrm>
        </p:spPr>
        <p:txBody>
          <a:bodyPr lIns="91440" tIns="45720" rIns="91440" bIns="45720" anchor="t"/>
          <a:lstStyle/>
          <a:p>
            <a:r>
              <a:rPr lang="en-US" b="1" err="1"/>
              <a:t>lstm</a:t>
            </a:r>
            <a:r>
              <a:rPr lang="en-US" b="1"/>
              <a:t> neural network results </a:t>
            </a:r>
          </a:p>
        </p:txBody>
      </p:sp>
      <p:pic>
        <p:nvPicPr>
          <p:cNvPr id="2" name="Picture 2" descr="A picture containing text, line, diagram, plot&#10;&#10;Description automatically generated">
            <a:extLst>
              <a:ext uri="{FF2B5EF4-FFF2-40B4-BE49-F238E27FC236}">
                <a16:creationId xmlns:a16="http://schemas.microsoft.com/office/drawing/2014/main" id="{2BA27C36-51E4-84CF-1002-CE86CAE5CD0F}"/>
              </a:ext>
            </a:extLst>
          </p:cNvPr>
          <p:cNvPicPr>
            <a:picLocks noChangeAspect="1"/>
          </p:cNvPicPr>
          <p:nvPr/>
        </p:nvPicPr>
        <p:blipFill>
          <a:blip r:embed="rId2"/>
          <a:stretch>
            <a:fillRect/>
          </a:stretch>
        </p:blipFill>
        <p:spPr>
          <a:xfrm>
            <a:off x="2870615" y="1299370"/>
            <a:ext cx="7315198" cy="4895613"/>
          </a:xfrm>
          <a:prstGeom prst="rect">
            <a:avLst/>
          </a:prstGeom>
        </p:spPr>
      </p:pic>
    </p:spTree>
    <p:extLst>
      <p:ext uri="{BB962C8B-B14F-4D97-AF65-F5344CB8AC3E}">
        <p14:creationId xmlns:p14="http://schemas.microsoft.com/office/powerpoint/2010/main" val="2032473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25</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7732066" cy="905149"/>
          </a:xfrm>
        </p:spPr>
        <p:txBody>
          <a:bodyPr lIns="91440" tIns="45720" rIns="91440" bIns="45720" anchor="t"/>
          <a:lstStyle/>
          <a:p>
            <a:r>
              <a:rPr lang="en-US" b="1" dirty="0" err="1"/>
              <a:t>lstm</a:t>
            </a:r>
            <a:r>
              <a:rPr lang="en-US" b="1" dirty="0"/>
              <a:t> classifier metric values</a:t>
            </a:r>
          </a:p>
        </p:txBody>
      </p:sp>
      <p:pic>
        <p:nvPicPr>
          <p:cNvPr id="4" name="Picture 3" descr="A graph of different colored bars&#10;&#10;Description automatically generated">
            <a:extLst>
              <a:ext uri="{FF2B5EF4-FFF2-40B4-BE49-F238E27FC236}">
                <a16:creationId xmlns:a16="http://schemas.microsoft.com/office/drawing/2014/main" id="{67ADC110-6D25-BCDE-70A4-5A5B0A532DCE}"/>
              </a:ext>
            </a:extLst>
          </p:cNvPr>
          <p:cNvPicPr>
            <a:picLocks noChangeAspect="1"/>
          </p:cNvPicPr>
          <p:nvPr/>
        </p:nvPicPr>
        <p:blipFill>
          <a:blip r:embed="rId2"/>
          <a:stretch>
            <a:fillRect/>
          </a:stretch>
        </p:blipFill>
        <p:spPr>
          <a:xfrm>
            <a:off x="2880691" y="1351358"/>
            <a:ext cx="7732066" cy="5154711"/>
          </a:xfrm>
          <a:prstGeom prst="rect">
            <a:avLst/>
          </a:prstGeom>
        </p:spPr>
      </p:pic>
    </p:spTree>
    <p:extLst>
      <p:ext uri="{BB962C8B-B14F-4D97-AF65-F5344CB8AC3E}">
        <p14:creationId xmlns:p14="http://schemas.microsoft.com/office/powerpoint/2010/main" val="385298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36000" y="1233150"/>
            <a:ext cx="4579970" cy="538038"/>
          </a:xfrm>
        </p:spPr>
        <p:txBody>
          <a:bodyPr lIns="91440" tIns="45720" rIns="91440" bIns="45720" anchor="t"/>
          <a:lstStyle/>
          <a:p>
            <a:r>
              <a:rPr lang="en-US"/>
              <a:t>Introduction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1841776"/>
            <a:ext cx="5511201" cy="3993472"/>
          </a:xfrm>
        </p:spPr>
        <p:txBody>
          <a:bodyPr lIns="91440" tIns="45720" rIns="91440" bIns="45720" anchor="t"/>
          <a:lstStyle/>
          <a:p>
            <a:pPr algn="just"/>
            <a:r>
              <a:rPr lang="en-US" sz="2000">
                <a:latin typeface="Arial"/>
                <a:cs typeface="Arial"/>
              </a:rPr>
              <a:t>Freedom of speech or expression is very important for a country to give everyone the right to express their thoughts and opinions about a certain idea or topic. But not every thought or opinion they express is a sensible one. This is where hate speech comes along, it is hate speech when it is directly attacking a person or group of people in an offensive manner.</a:t>
            </a:r>
            <a:endParaRPr lang="en-US" sz="2000"/>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3</a:t>
            </a:fld>
            <a:endParaRPr lang="en-US"/>
          </a:p>
        </p:txBody>
      </p:sp>
      <p:pic>
        <p:nvPicPr>
          <p:cNvPr id="8" name="Picture 8">
            <a:extLst>
              <a:ext uri="{FF2B5EF4-FFF2-40B4-BE49-F238E27FC236}">
                <a16:creationId xmlns:a16="http://schemas.microsoft.com/office/drawing/2014/main" id="{53055F4F-AA0D-D69E-AD34-FA5296D1B1B3}"/>
              </a:ext>
            </a:extLst>
          </p:cNvPr>
          <p:cNvPicPr>
            <a:picLocks noGrp="1" noChangeAspect="1"/>
          </p:cNvPicPr>
          <p:nvPr>
            <p:ph type="pic" sz="quarter" idx="13"/>
          </p:nvPr>
        </p:nvPicPr>
        <p:blipFill>
          <a:blip r:embed="rId2"/>
          <a:srcRect t="923" b="923"/>
          <a:stretch/>
        </p:blipFill>
        <p:spPr/>
      </p:pic>
    </p:spTree>
    <p:extLst>
      <p:ext uri="{BB962C8B-B14F-4D97-AF65-F5344CB8AC3E}">
        <p14:creationId xmlns:p14="http://schemas.microsoft.com/office/powerpoint/2010/main" val="218423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CD670C-5FDE-1D3A-AEE7-B309616DC5F4}"/>
              </a:ext>
            </a:extLst>
          </p:cNvPr>
          <p:cNvSpPr>
            <a:spLocks noGrp="1"/>
          </p:cNvSpPr>
          <p:nvPr>
            <p:ph type="ftr" sz="quarter" idx="3"/>
          </p:nvPr>
        </p:nvSpPr>
        <p:spPr>
          <a:xfrm>
            <a:off x="8745907" y="64990"/>
            <a:ext cx="2770499" cy="365125"/>
          </a:xfrm>
        </p:spPr>
        <p:txBody>
          <a:bodyPr lIns="91440" tIns="45720" rIns="91440" bIns="45720" anchor="ctr"/>
          <a:lstStyle/>
          <a:p>
            <a:r>
              <a:rPr lang="en-US"/>
              <a:t>Hate speech classifier</a:t>
            </a:r>
          </a:p>
        </p:txBody>
      </p:sp>
      <p:sp>
        <p:nvSpPr>
          <p:cNvPr id="5" name="Slide Number Placeholder 4">
            <a:extLst>
              <a:ext uri="{FF2B5EF4-FFF2-40B4-BE49-F238E27FC236}">
                <a16:creationId xmlns:a16="http://schemas.microsoft.com/office/drawing/2014/main" id="{837F9F5C-4577-CC89-9F47-CB6C42843D92}"/>
              </a:ext>
            </a:extLst>
          </p:cNvPr>
          <p:cNvSpPr>
            <a:spLocks noGrp="1"/>
          </p:cNvSpPr>
          <p:nvPr>
            <p:ph type="sldNum" sz="quarter" idx="4"/>
          </p:nvPr>
        </p:nvSpPr>
        <p:spPr>
          <a:xfrm>
            <a:off x="11519019" y="567"/>
            <a:ext cx="545911" cy="580029"/>
          </a:xfrm>
        </p:spPr>
        <p:txBody>
          <a:bodyPr/>
          <a:lstStyle/>
          <a:p>
            <a:pPr>
              <a:defRPr/>
            </a:pPr>
            <a:fld id="{8D1FC6F8-0BCD-47E9-9C64-690771D9C143}" type="slidenum">
              <a:rPr lang="en-US" smtClean="0"/>
              <a:pPr>
                <a:defRPr/>
              </a:pPr>
              <a:t>30</a:t>
            </a:fld>
            <a:endParaRPr lang="en-US"/>
          </a:p>
        </p:txBody>
      </p:sp>
      <p:pic>
        <p:nvPicPr>
          <p:cNvPr id="6" name="Picture 6" descr="A graph of numbers and a number&#10;&#10;Description automatically generated">
            <a:extLst>
              <a:ext uri="{FF2B5EF4-FFF2-40B4-BE49-F238E27FC236}">
                <a16:creationId xmlns:a16="http://schemas.microsoft.com/office/drawing/2014/main" id="{B5CA7F86-DDC6-D90C-70C7-CE43D77A3B25}"/>
              </a:ext>
            </a:extLst>
          </p:cNvPr>
          <p:cNvPicPr>
            <a:picLocks noChangeAspect="1"/>
          </p:cNvPicPr>
          <p:nvPr/>
        </p:nvPicPr>
        <p:blipFill>
          <a:blip r:embed="rId3"/>
          <a:stretch>
            <a:fillRect/>
          </a:stretch>
        </p:blipFill>
        <p:spPr>
          <a:xfrm>
            <a:off x="136442" y="1911567"/>
            <a:ext cx="3863854" cy="3462646"/>
          </a:xfrm>
          <a:prstGeom prst="rect">
            <a:avLst/>
          </a:prstGeom>
        </p:spPr>
      </p:pic>
      <p:pic>
        <p:nvPicPr>
          <p:cNvPr id="7" name="Picture 7" descr="A graph with numbers and a number in a row&#10;&#10;Description automatically generated">
            <a:extLst>
              <a:ext uri="{FF2B5EF4-FFF2-40B4-BE49-F238E27FC236}">
                <a16:creationId xmlns:a16="http://schemas.microsoft.com/office/drawing/2014/main" id="{052EDF50-5AA0-A23E-EA42-A4643742A3A1}"/>
              </a:ext>
            </a:extLst>
          </p:cNvPr>
          <p:cNvPicPr>
            <a:picLocks noChangeAspect="1"/>
          </p:cNvPicPr>
          <p:nvPr/>
        </p:nvPicPr>
        <p:blipFill>
          <a:blip r:embed="rId4"/>
          <a:stretch>
            <a:fillRect/>
          </a:stretch>
        </p:blipFill>
        <p:spPr>
          <a:xfrm>
            <a:off x="4073244" y="1912630"/>
            <a:ext cx="3910779" cy="3458495"/>
          </a:xfrm>
          <a:prstGeom prst="rect">
            <a:avLst/>
          </a:prstGeom>
        </p:spPr>
      </p:pic>
      <p:pic>
        <p:nvPicPr>
          <p:cNvPr id="8" name="Picture 8" descr="A graph of a test&#10;&#10;Description automatically generated">
            <a:extLst>
              <a:ext uri="{FF2B5EF4-FFF2-40B4-BE49-F238E27FC236}">
                <a16:creationId xmlns:a16="http://schemas.microsoft.com/office/drawing/2014/main" id="{900F2C11-C843-BA6F-D8FB-430877C62984}"/>
              </a:ext>
            </a:extLst>
          </p:cNvPr>
          <p:cNvPicPr>
            <a:picLocks noChangeAspect="1"/>
          </p:cNvPicPr>
          <p:nvPr/>
        </p:nvPicPr>
        <p:blipFill>
          <a:blip r:embed="rId5"/>
          <a:stretch>
            <a:fillRect/>
          </a:stretch>
        </p:blipFill>
        <p:spPr>
          <a:xfrm>
            <a:off x="8059248" y="1910395"/>
            <a:ext cx="3998064" cy="3446206"/>
          </a:xfrm>
          <a:prstGeom prst="rect">
            <a:avLst/>
          </a:prstGeom>
        </p:spPr>
      </p:pic>
      <p:sp>
        <p:nvSpPr>
          <p:cNvPr id="9" name="TextBox 8">
            <a:extLst>
              <a:ext uri="{FF2B5EF4-FFF2-40B4-BE49-F238E27FC236}">
                <a16:creationId xmlns:a16="http://schemas.microsoft.com/office/drawing/2014/main" id="{704B1F4E-043F-7A67-A5F1-B7DB51498181}"/>
              </a:ext>
            </a:extLst>
          </p:cNvPr>
          <p:cNvSpPr txBox="1"/>
          <p:nvPr/>
        </p:nvSpPr>
        <p:spPr>
          <a:xfrm>
            <a:off x="3047999" y="1327354"/>
            <a:ext cx="63049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rPr>
              <a:t>LTSM Classifier Confusion Matrices</a:t>
            </a:r>
          </a:p>
        </p:txBody>
      </p:sp>
      <p:sp>
        <p:nvSpPr>
          <p:cNvPr id="10" name="TextBox 9">
            <a:extLst>
              <a:ext uri="{FF2B5EF4-FFF2-40B4-BE49-F238E27FC236}">
                <a16:creationId xmlns:a16="http://schemas.microsoft.com/office/drawing/2014/main" id="{B19983F0-31DA-4038-AC8A-A65220B1E2BC}"/>
              </a:ext>
            </a:extLst>
          </p:cNvPr>
          <p:cNvSpPr txBox="1"/>
          <p:nvPr/>
        </p:nvSpPr>
        <p:spPr>
          <a:xfrm>
            <a:off x="602225" y="5567516"/>
            <a:ext cx="271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Training</a:t>
            </a:r>
            <a:endParaRPr lang="en-US"/>
          </a:p>
        </p:txBody>
      </p:sp>
      <p:sp>
        <p:nvSpPr>
          <p:cNvPr id="11" name="TextBox 10">
            <a:extLst>
              <a:ext uri="{FF2B5EF4-FFF2-40B4-BE49-F238E27FC236}">
                <a16:creationId xmlns:a16="http://schemas.microsoft.com/office/drawing/2014/main" id="{8E715485-99F3-1DE9-7991-A0F1D305D745}"/>
              </a:ext>
            </a:extLst>
          </p:cNvPr>
          <p:cNvSpPr txBox="1"/>
          <p:nvPr/>
        </p:nvSpPr>
        <p:spPr>
          <a:xfrm>
            <a:off x="4736780" y="5567516"/>
            <a:ext cx="271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Validation</a:t>
            </a:r>
            <a:endParaRPr lang="en-US"/>
          </a:p>
        </p:txBody>
      </p:sp>
      <p:sp>
        <p:nvSpPr>
          <p:cNvPr id="12" name="TextBox 11">
            <a:extLst>
              <a:ext uri="{FF2B5EF4-FFF2-40B4-BE49-F238E27FC236}">
                <a16:creationId xmlns:a16="http://schemas.microsoft.com/office/drawing/2014/main" id="{AAC12961-994A-8FCF-ECF2-7C35001B2886}"/>
              </a:ext>
            </a:extLst>
          </p:cNvPr>
          <p:cNvSpPr txBox="1"/>
          <p:nvPr/>
        </p:nvSpPr>
        <p:spPr>
          <a:xfrm>
            <a:off x="8687891" y="5567516"/>
            <a:ext cx="271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Testing</a:t>
            </a:r>
            <a:endParaRPr lang="en-US"/>
          </a:p>
        </p:txBody>
      </p:sp>
      <p:graphicFrame>
        <p:nvGraphicFramePr>
          <p:cNvPr id="2" name="Table 2">
            <a:extLst>
              <a:ext uri="{FF2B5EF4-FFF2-40B4-BE49-F238E27FC236}">
                <a16:creationId xmlns:a16="http://schemas.microsoft.com/office/drawing/2014/main" id="{EC000509-CA8D-3855-2A50-EA7534AE6ECE}"/>
              </a:ext>
            </a:extLst>
          </p:cNvPr>
          <p:cNvGraphicFramePr>
            <a:graphicFrameLocks noGrp="1"/>
          </p:cNvGraphicFramePr>
          <p:nvPr>
            <p:extLst>
              <p:ext uri="{D42A27DB-BD31-4B8C-83A1-F6EECF244321}">
                <p14:modId xmlns:p14="http://schemas.microsoft.com/office/powerpoint/2010/main" val="1159427706"/>
              </p:ext>
            </p:extLst>
          </p:nvPr>
        </p:nvGraphicFramePr>
        <p:xfrm>
          <a:off x="360680" y="5957598"/>
          <a:ext cx="3289145" cy="741680"/>
        </p:xfrm>
        <a:graphic>
          <a:graphicData uri="http://schemas.openxmlformats.org/drawingml/2006/table">
            <a:tbl>
              <a:tblPr firstRow="1" bandRow="1">
                <a:tableStyleId>{5C22544A-7EE6-4342-B048-85BDC9FD1C3A}</a:tableStyleId>
              </a:tblPr>
              <a:tblGrid>
                <a:gridCol w="3289145">
                  <a:extLst>
                    <a:ext uri="{9D8B030D-6E8A-4147-A177-3AD203B41FA5}">
                      <a16:colId xmlns:a16="http://schemas.microsoft.com/office/drawing/2014/main" val="1887262645"/>
                    </a:ext>
                  </a:extLst>
                </a:gridCol>
              </a:tblGrid>
              <a:tr h="370840">
                <a:tc>
                  <a:txBody>
                    <a:bodyPr/>
                    <a:lstStyle/>
                    <a:p>
                      <a:pPr algn="ctr"/>
                      <a:r>
                        <a:rPr lang="en-US">
                          <a:solidFill>
                            <a:schemeClr val="tx1"/>
                          </a:solidFill>
                        </a:rPr>
                        <a:t>40,312</a:t>
                      </a:r>
                    </a:p>
                  </a:txBody>
                  <a:tcPr>
                    <a:solidFill>
                      <a:schemeClr val="accent6">
                        <a:lumMod val="60000"/>
                        <a:lumOff val="40000"/>
                      </a:schemeClr>
                    </a:solidFill>
                  </a:tcPr>
                </a:tc>
                <a:extLst>
                  <a:ext uri="{0D108BD9-81ED-4DB2-BD59-A6C34878D82A}">
                    <a16:rowId xmlns:a16="http://schemas.microsoft.com/office/drawing/2014/main" val="60288216"/>
                  </a:ext>
                </a:extLst>
              </a:tr>
              <a:tr h="370840">
                <a:tc>
                  <a:txBody>
                    <a:bodyPr/>
                    <a:lstStyle/>
                    <a:p>
                      <a:pPr algn="ctr"/>
                      <a:r>
                        <a:rPr lang="en-US" b="1">
                          <a:solidFill>
                            <a:schemeClr val="tx1"/>
                          </a:solidFill>
                        </a:rPr>
                        <a:t>5,734</a:t>
                      </a:r>
                    </a:p>
                  </a:txBody>
                  <a:tcPr/>
                </a:tc>
                <a:extLst>
                  <a:ext uri="{0D108BD9-81ED-4DB2-BD59-A6C34878D82A}">
                    <a16:rowId xmlns:a16="http://schemas.microsoft.com/office/drawing/2014/main" val="2609080802"/>
                  </a:ext>
                </a:extLst>
              </a:tr>
            </a:tbl>
          </a:graphicData>
        </a:graphic>
      </p:graphicFrame>
      <p:graphicFrame>
        <p:nvGraphicFramePr>
          <p:cNvPr id="3" name="Table 12">
            <a:extLst>
              <a:ext uri="{FF2B5EF4-FFF2-40B4-BE49-F238E27FC236}">
                <a16:creationId xmlns:a16="http://schemas.microsoft.com/office/drawing/2014/main" id="{E28F6447-520E-B585-BCEE-E3F7FF272A5B}"/>
              </a:ext>
            </a:extLst>
          </p:cNvPr>
          <p:cNvGraphicFramePr>
            <a:graphicFrameLocks noGrp="1"/>
          </p:cNvGraphicFramePr>
          <p:nvPr>
            <p:extLst>
              <p:ext uri="{D42A27DB-BD31-4B8C-83A1-F6EECF244321}">
                <p14:modId xmlns:p14="http://schemas.microsoft.com/office/powerpoint/2010/main" val="3016854521"/>
              </p:ext>
            </p:extLst>
          </p:nvPr>
        </p:nvGraphicFramePr>
        <p:xfrm>
          <a:off x="4410570" y="5971709"/>
          <a:ext cx="3281794" cy="741680"/>
        </p:xfrm>
        <a:graphic>
          <a:graphicData uri="http://schemas.openxmlformats.org/drawingml/2006/table">
            <a:tbl>
              <a:tblPr firstRow="1" bandRow="1">
                <a:tableStyleId>{5C22544A-7EE6-4342-B048-85BDC9FD1C3A}</a:tableStyleId>
              </a:tblPr>
              <a:tblGrid>
                <a:gridCol w="3281794">
                  <a:extLst>
                    <a:ext uri="{9D8B030D-6E8A-4147-A177-3AD203B41FA5}">
                      <a16:colId xmlns:a16="http://schemas.microsoft.com/office/drawing/2014/main" val="3965847371"/>
                    </a:ext>
                  </a:extLst>
                </a:gridCol>
              </a:tblGrid>
              <a:tr h="370840">
                <a:tc>
                  <a:txBody>
                    <a:bodyPr/>
                    <a:lstStyle/>
                    <a:p>
                      <a:pPr algn="ctr"/>
                      <a:r>
                        <a:rPr lang="en-US">
                          <a:solidFill>
                            <a:schemeClr val="tx1"/>
                          </a:solidFill>
                        </a:rPr>
                        <a:t>8,325</a:t>
                      </a:r>
                    </a:p>
                  </a:txBody>
                  <a:tcPr>
                    <a:solidFill>
                      <a:schemeClr val="accent6">
                        <a:lumMod val="60000"/>
                        <a:lumOff val="40000"/>
                      </a:schemeClr>
                    </a:solidFill>
                  </a:tcPr>
                </a:tc>
                <a:extLst>
                  <a:ext uri="{0D108BD9-81ED-4DB2-BD59-A6C34878D82A}">
                    <a16:rowId xmlns:a16="http://schemas.microsoft.com/office/drawing/2014/main" val="415871949"/>
                  </a:ext>
                </a:extLst>
              </a:tr>
              <a:tr h="370840">
                <a:tc>
                  <a:txBody>
                    <a:bodyPr/>
                    <a:lstStyle/>
                    <a:p>
                      <a:pPr algn="ctr"/>
                      <a:r>
                        <a:rPr lang="en-US" b="1"/>
                        <a:t>1,542</a:t>
                      </a:r>
                    </a:p>
                  </a:txBody>
                  <a:tcPr/>
                </a:tc>
                <a:extLst>
                  <a:ext uri="{0D108BD9-81ED-4DB2-BD59-A6C34878D82A}">
                    <a16:rowId xmlns:a16="http://schemas.microsoft.com/office/drawing/2014/main" val="982529726"/>
                  </a:ext>
                </a:extLst>
              </a:tr>
            </a:tbl>
          </a:graphicData>
        </a:graphic>
      </p:graphicFrame>
      <p:graphicFrame>
        <p:nvGraphicFramePr>
          <p:cNvPr id="13" name="Table 13">
            <a:extLst>
              <a:ext uri="{FF2B5EF4-FFF2-40B4-BE49-F238E27FC236}">
                <a16:creationId xmlns:a16="http://schemas.microsoft.com/office/drawing/2014/main" id="{7EAAC6DD-9F7C-1900-F52A-3E0FC9FE00E8}"/>
              </a:ext>
            </a:extLst>
          </p:cNvPr>
          <p:cNvGraphicFramePr>
            <a:graphicFrameLocks noGrp="1"/>
          </p:cNvGraphicFramePr>
          <p:nvPr>
            <p:extLst>
              <p:ext uri="{D42A27DB-BD31-4B8C-83A1-F6EECF244321}">
                <p14:modId xmlns:p14="http://schemas.microsoft.com/office/powerpoint/2010/main" val="4275677551"/>
              </p:ext>
            </p:extLst>
          </p:nvPr>
        </p:nvGraphicFramePr>
        <p:xfrm>
          <a:off x="8446346" y="5971710"/>
          <a:ext cx="3248663" cy="741680"/>
        </p:xfrm>
        <a:graphic>
          <a:graphicData uri="http://schemas.openxmlformats.org/drawingml/2006/table">
            <a:tbl>
              <a:tblPr firstRow="1" bandRow="1">
                <a:tableStyleId>{5C22544A-7EE6-4342-B048-85BDC9FD1C3A}</a:tableStyleId>
              </a:tblPr>
              <a:tblGrid>
                <a:gridCol w="3248663">
                  <a:extLst>
                    <a:ext uri="{9D8B030D-6E8A-4147-A177-3AD203B41FA5}">
                      <a16:colId xmlns:a16="http://schemas.microsoft.com/office/drawing/2014/main" val="2157627210"/>
                    </a:ext>
                  </a:extLst>
                </a:gridCol>
              </a:tblGrid>
              <a:tr h="370840">
                <a:tc>
                  <a:txBody>
                    <a:bodyPr/>
                    <a:lstStyle/>
                    <a:p>
                      <a:pPr algn="ctr"/>
                      <a:r>
                        <a:rPr lang="en-US">
                          <a:solidFill>
                            <a:schemeClr val="tx1"/>
                          </a:solidFill>
                        </a:rPr>
                        <a:t>8,361</a:t>
                      </a:r>
                      <a:endParaRPr lang="en-US"/>
                    </a:p>
                  </a:txBody>
                  <a:tcPr>
                    <a:solidFill>
                      <a:schemeClr val="accent6">
                        <a:lumMod val="60000"/>
                        <a:lumOff val="40000"/>
                      </a:schemeClr>
                    </a:solidFill>
                  </a:tcPr>
                </a:tc>
                <a:extLst>
                  <a:ext uri="{0D108BD9-81ED-4DB2-BD59-A6C34878D82A}">
                    <a16:rowId xmlns:a16="http://schemas.microsoft.com/office/drawing/2014/main" val="4199884736"/>
                  </a:ext>
                </a:extLst>
              </a:tr>
              <a:tr h="370840">
                <a:tc>
                  <a:txBody>
                    <a:bodyPr/>
                    <a:lstStyle/>
                    <a:p>
                      <a:pPr algn="ctr"/>
                      <a:r>
                        <a:rPr lang="en-US" b="1"/>
                        <a:t>1,506</a:t>
                      </a:r>
                    </a:p>
                  </a:txBody>
                  <a:tcPr/>
                </a:tc>
                <a:extLst>
                  <a:ext uri="{0D108BD9-81ED-4DB2-BD59-A6C34878D82A}">
                    <a16:rowId xmlns:a16="http://schemas.microsoft.com/office/drawing/2014/main" val="3569078923"/>
                  </a:ext>
                </a:extLst>
              </a:tr>
            </a:tbl>
          </a:graphicData>
        </a:graphic>
      </p:graphicFrame>
    </p:spTree>
    <p:extLst>
      <p:ext uri="{BB962C8B-B14F-4D97-AF65-F5344CB8AC3E}">
        <p14:creationId xmlns:p14="http://schemas.microsoft.com/office/powerpoint/2010/main" val="2670945739"/>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lIns="91440" tIns="45720" rIns="91440" bIns="45720" anchor="ctr"/>
          <a:lstStyle/>
          <a:p>
            <a:pPr>
              <a:defRPr/>
            </a:pPr>
            <a:r>
              <a:rPr lang="en-US"/>
              <a:t>27</a:t>
            </a:r>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2306350" y="446209"/>
            <a:ext cx="8437621" cy="919260"/>
          </a:xfrm>
        </p:spPr>
        <p:txBody>
          <a:bodyPr lIns="91440" tIns="45720" rIns="91440" bIns="45720" anchor="t"/>
          <a:lstStyle/>
          <a:p>
            <a:r>
              <a:rPr lang="en-US" b="1" err="1">
                <a:solidFill>
                  <a:srgbClr val="FFFFFF"/>
                </a:solidFill>
                <a:latin typeface="Century Gothic Bold"/>
                <a:cs typeface="Arial"/>
              </a:rPr>
              <a:t>Lstm</a:t>
            </a:r>
            <a:r>
              <a:rPr lang="en-US" b="1">
                <a:solidFill>
                  <a:srgbClr val="FFFFFF"/>
                </a:solidFill>
                <a:latin typeface="Century Gothic Bold"/>
                <a:cs typeface="Arial"/>
              </a:rPr>
              <a:t> classifier classified vs misclassified labels</a:t>
            </a:r>
            <a:endParaRPr lang="en-US"/>
          </a:p>
        </p:txBody>
      </p:sp>
      <p:pic>
        <p:nvPicPr>
          <p:cNvPr id="2" name="Picture 3" descr="A graph of a bar&#10;&#10;Description automatically generated">
            <a:extLst>
              <a:ext uri="{FF2B5EF4-FFF2-40B4-BE49-F238E27FC236}">
                <a16:creationId xmlns:a16="http://schemas.microsoft.com/office/drawing/2014/main" id="{9315FEAF-6A9A-B056-3888-BF0DE1B8ADC4}"/>
              </a:ext>
            </a:extLst>
          </p:cNvPr>
          <p:cNvPicPr>
            <a:picLocks noChangeAspect="1"/>
          </p:cNvPicPr>
          <p:nvPr/>
        </p:nvPicPr>
        <p:blipFill>
          <a:blip r:embed="rId2"/>
          <a:stretch>
            <a:fillRect/>
          </a:stretch>
        </p:blipFill>
        <p:spPr>
          <a:xfrm>
            <a:off x="2300641" y="1422400"/>
            <a:ext cx="7087422" cy="4714050"/>
          </a:xfrm>
          <a:prstGeom prst="rect">
            <a:avLst/>
          </a:prstGeom>
        </p:spPr>
      </p:pic>
      <p:graphicFrame>
        <p:nvGraphicFramePr>
          <p:cNvPr id="5" name="Table 2">
            <a:extLst>
              <a:ext uri="{FF2B5EF4-FFF2-40B4-BE49-F238E27FC236}">
                <a16:creationId xmlns:a16="http://schemas.microsoft.com/office/drawing/2014/main" id="{BAF795AA-EC19-5DE2-4239-41295676A9E7}"/>
              </a:ext>
            </a:extLst>
          </p:cNvPr>
          <p:cNvGraphicFramePr>
            <a:graphicFrameLocks noGrp="1"/>
          </p:cNvGraphicFramePr>
          <p:nvPr>
            <p:extLst>
              <p:ext uri="{D42A27DB-BD31-4B8C-83A1-F6EECF244321}">
                <p14:modId xmlns:p14="http://schemas.microsoft.com/office/powerpoint/2010/main" val="2414663614"/>
              </p:ext>
            </p:extLst>
          </p:nvPr>
        </p:nvGraphicFramePr>
        <p:xfrm>
          <a:off x="9683421" y="1780709"/>
          <a:ext cx="1868591" cy="741680"/>
        </p:xfrm>
        <a:graphic>
          <a:graphicData uri="http://schemas.openxmlformats.org/drawingml/2006/table">
            <a:tbl>
              <a:tblPr firstRow="1" bandRow="1">
                <a:tableStyleId>{5C22544A-7EE6-4342-B048-85BDC9FD1C3A}</a:tableStyleId>
              </a:tblPr>
              <a:tblGrid>
                <a:gridCol w="1868591">
                  <a:extLst>
                    <a:ext uri="{9D8B030D-6E8A-4147-A177-3AD203B41FA5}">
                      <a16:colId xmlns:a16="http://schemas.microsoft.com/office/drawing/2014/main" val="1887262645"/>
                    </a:ext>
                  </a:extLst>
                </a:gridCol>
              </a:tblGrid>
              <a:tr h="370840">
                <a:tc>
                  <a:txBody>
                    <a:bodyPr/>
                    <a:lstStyle/>
                    <a:p>
                      <a:pPr algn="ctr"/>
                      <a:r>
                        <a:rPr lang="en-US">
                          <a:solidFill>
                            <a:schemeClr val="tx1"/>
                          </a:solidFill>
                        </a:rPr>
                        <a:t>40,312</a:t>
                      </a:r>
                    </a:p>
                  </a:txBody>
                  <a:tcPr>
                    <a:solidFill>
                      <a:schemeClr val="accent6">
                        <a:lumMod val="60000"/>
                        <a:lumOff val="40000"/>
                      </a:schemeClr>
                    </a:solidFill>
                  </a:tcPr>
                </a:tc>
                <a:extLst>
                  <a:ext uri="{0D108BD9-81ED-4DB2-BD59-A6C34878D82A}">
                    <a16:rowId xmlns:a16="http://schemas.microsoft.com/office/drawing/2014/main" val="60288216"/>
                  </a:ext>
                </a:extLst>
              </a:tr>
              <a:tr h="370840">
                <a:tc>
                  <a:txBody>
                    <a:bodyPr/>
                    <a:lstStyle/>
                    <a:p>
                      <a:pPr algn="ctr"/>
                      <a:r>
                        <a:rPr lang="en-US" b="1">
                          <a:solidFill>
                            <a:schemeClr val="tx1"/>
                          </a:solidFill>
                        </a:rPr>
                        <a:t>5,734</a:t>
                      </a:r>
                    </a:p>
                  </a:txBody>
                  <a:tcPr/>
                </a:tc>
                <a:extLst>
                  <a:ext uri="{0D108BD9-81ED-4DB2-BD59-A6C34878D82A}">
                    <a16:rowId xmlns:a16="http://schemas.microsoft.com/office/drawing/2014/main" val="2609080802"/>
                  </a:ext>
                </a:extLst>
              </a:tr>
            </a:tbl>
          </a:graphicData>
        </a:graphic>
      </p:graphicFrame>
      <p:sp>
        <p:nvSpPr>
          <p:cNvPr id="7" name="TextBox 6">
            <a:extLst>
              <a:ext uri="{FF2B5EF4-FFF2-40B4-BE49-F238E27FC236}">
                <a16:creationId xmlns:a16="http://schemas.microsoft.com/office/drawing/2014/main" id="{B689B6FC-BF63-F22B-BEE0-FB27E23AF69B}"/>
              </a:ext>
            </a:extLst>
          </p:cNvPr>
          <p:cNvSpPr txBox="1"/>
          <p:nvPr/>
        </p:nvSpPr>
        <p:spPr>
          <a:xfrm>
            <a:off x="9877929" y="1362405"/>
            <a:ext cx="144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Training</a:t>
            </a:r>
            <a:endParaRPr lang="en-US"/>
          </a:p>
        </p:txBody>
      </p:sp>
      <p:graphicFrame>
        <p:nvGraphicFramePr>
          <p:cNvPr id="8" name="Table 2">
            <a:extLst>
              <a:ext uri="{FF2B5EF4-FFF2-40B4-BE49-F238E27FC236}">
                <a16:creationId xmlns:a16="http://schemas.microsoft.com/office/drawing/2014/main" id="{2D1F8B4E-F714-E44F-3CA3-A65B98AF3747}"/>
              </a:ext>
            </a:extLst>
          </p:cNvPr>
          <p:cNvGraphicFramePr>
            <a:graphicFrameLocks noGrp="1"/>
          </p:cNvGraphicFramePr>
          <p:nvPr>
            <p:extLst>
              <p:ext uri="{D42A27DB-BD31-4B8C-83A1-F6EECF244321}">
                <p14:modId xmlns:p14="http://schemas.microsoft.com/office/powerpoint/2010/main" val="126520875"/>
              </p:ext>
            </p:extLst>
          </p:nvPr>
        </p:nvGraphicFramePr>
        <p:xfrm>
          <a:off x="9683421" y="3144783"/>
          <a:ext cx="1868591" cy="741680"/>
        </p:xfrm>
        <a:graphic>
          <a:graphicData uri="http://schemas.openxmlformats.org/drawingml/2006/table">
            <a:tbl>
              <a:tblPr firstRow="1" bandRow="1">
                <a:tableStyleId>{5C22544A-7EE6-4342-B048-85BDC9FD1C3A}</a:tableStyleId>
              </a:tblPr>
              <a:tblGrid>
                <a:gridCol w="1868591">
                  <a:extLst>
                    <a:ext uri="{9D8B030D-6E8A-4147-A177-3AD203B41FA5}">
                      <a16:colId xmlns:a16="http://schemas.microsoft.com/office/drawing/2014/main" val="1887262645"/>
                    </a:ext>
                  </a:extLst>
                </a:gridCol>
              </a:tblGrid>
              <a:tr h="370840">
                <a:tc>
                  <a:txBody>
                    <a:bodyPr/>
                    <a:lstStyle/>
                    <a:p>
                      <a:pPr algn="ctr"/>
                      <a:r>
                        <a:rPr lang="en-US">
                          <a:solidFill>
                            <a:schemeClr val="tx1"/>
                          </a:solidFill>
                        </a:rPr>
                        <a:t>8,325</a:t>
                      </a:r>
                    </a:p>
                  </a:txBody>
                  <a:tcPr>
                    <a:solidFill>
                      <a:schemeClr val="accent6">
                        <a:lumMod val="60000"/>
                        <a:lumOff val="40000"/>
                      </a:schemeClr>
                    </a:solidFill>
                  </a:tcPr>
                </a:tc>
                <a:extLst>
                  <a:ext uri="{0D108BD9-81ED-4DB2-BD59-A6C34878D82A}">
                    <a16:rowId xmlns:a16="http://schemas.microsoft.com/office/drawing/2014/main" val="60288216"/>
                  </a:ext>
                </a:extLst>
              </a:tr>
              <a:tr h="370840">
                <a:tc>
                  <a:txBody>
                    <a:bodyPr/>
                    <a:lstStyle/>
                    <a:p>
                      <a:pPr algn="ctr"/>
                      <a:r>
                        <a:rPr lang="en-US" b="1">
                          <a:solidFill>
                            <a:schemeClr val="tx1"/>
                          </a:solidFill>
                        </a:rPr>
                        <a:t>1,542</a:t>
                      </a:r>
                    </a:p>
                  </a:txBody>
                  <a:tcPr/>
                </a:tc>
                <a:extLst>
                  <a:ext uri="{0D108BD9-81ED-4DB2-BD59-A6C34878D82A}">
                    <a16:rowId xmlns:a16="http://schemas.microsoft.com/office/drawing/2014/main" val="2609080802"/>
                  </a:ext>
                </a:extLst>
              </a:tr>
            </a:tbl>
          </a:graphicData>
        </a:graphic>
      </p:graphicFrame>
      <p:sp>
        <p:nvSpPr>
          <p:cNvPr id="9" name="TextBox 8">
            <a:extLst>
              <a:ext uri="{FF2B5EF4-FFF2-40B4-BE49-F238E27FC236}">
                <a16:creationId xmlns:a16="http://schemas.microsoft.com/office/drawing/2014/main" id="{54E42BC5-B165-6A06-B5B0-572FAFAB1377}"/>
              </a:ext>
            </a:extLst>
          </p:cNvPr>
          <p:cNvSpPr txBox="1"/>
          <p:nvPr/>
        </p:nvSpPr>
        <p:spPr>
          <a:xfrm>
            <a:off x="9877929" y="2726479"/>
            <a:ext cx="144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Validation</a:t>
            </a:r>
            <a:endParaRPr lang="en-US">
              <a:solidFill>
                <a:schemeClr val="bg1"/>
              </a:solidFill>
            </a:endParaRPr>
          </a:p>
        </p:txBody>
      </p:sp>
      <p:graphicFrame>
        <p:nvGraphicFramePr>
          <p:cNvPr id="10" name="Table 2">
            <a:extLst>
              <a:ext uri="{FF2B5EF4-FFF2-40B4-BE49-F238E27FC236}">
                <a16:creationId xmlns:a16="http://schemas.microsoft.com/office/drawing/2014/main" id="{17A1877D-1ACD-633C-DD23-D107E8B057CA}"/>
              </a:ext>
            </a:extLst>
          </p:cNvPr>
          <p:cNvGraphicFramePr>
            <a:graphicFrameLocks noGrp="1"/>
          </p:cNvGraphicFramePr>
          <p:nvPr>
            <p:extLst>
              <p:ext uri="{D42A27DB-BD31-4B8C-83A1-F6EECF244321}">
                <p14:modId xmlns:p14="http://schemas.microsoft.com/office/powerpoint/2010/main" val="2147164583"/>
              </p:ext>
            </p:extLst>
          </p:nvPr>
        </p:nvGraphicFramePr>
        <p:xfrm>
          <a:off x="9692828" y="4499450"/>
          <a:ext cx="1868591" cy="741680"/>
        </p:xfrm>
        <a:graphic>
          <a:graphicData uri="http://schemas.openxmlformats.org/drawingml/2006/table">
            <a:tbl>
              <a:tblPr firstRow="1" bandRow="1">
                <a:tableStyleId>{5C22544A-7EE6-4342-B048-85BDC9FD1C3A}</a:tableStyleId>
              </a:tblPr>
              <a:tblGrid>
                <a:gridCol w="1868591">
                  <a:extLst>
                    <a:ext uri="{9D8B030D-6E8A-4147-A177-3AD203B41FA5}">
                      <a16:colId xmlns:a16="http://schemas.microsoft.com/office/drawing/2014/main" val="1887262645"/>
                    </a:ext>
                  </a:extLst>
                </a:gridCol>
              </a:tblGrid>
              <a:tr h="370840">
                <a:tc>
                  <a:txBody>
                    <a:bodyPr/>
                    <a:lstStyle/>
                    <a:p>
                      <a:pPr algn="ctr"/>
                      <a:r>
                        <a:rPr lang="en-US">
                          <a:solidFill>
                            <a:schemeClr val="tx1"/>
                          </a:solidFill>
                        </a:rPr>
                        <a:t>8,361</a:t>
                      </a:r>
                    </a:p>
                  </a:txBody>
                  <a:tcPr>
                    <a:solidFill>
                      <a:schemeClr val="accent6">
                        <a:lumMod val="60000"/>
                        <a:lumOff val="40000"/>
                      </a:schemeClr>
                    </a:solidFill>
                  </a:tcPr>
                </a:tc>
                <a:extLst>
                  <a:ext uri="{0D108BD9-81ED-4DB2-BD59-A6C34878D82A}">
                    <a16:rowId xmlns:a16="http://schemas.microsoft.com/office/drawing/2014/main" val="60288216"/>
                  </a:ext>
                </a:extLst>
              </a:tr>
              <a:tr h="370840">
                <a:tc>
                  <a:txBody>
                    <a:bodyPr/>
                    <a:lstStyle/>
                    <a:p>
                      <a:pPr algn="ctr"/>
                      <a:r>
                        <a:rPr lang="en-US" b="1">
                          <a:solidFill>
                            <a:schemeClr val="tx1"/>
                          </a:solidFill>
                        </a:rPr>
                        <a:t>1,506</a:t>
                      </a:r>
                    </a:p>
                  </a:txBody>
                  <a:tcPr/>
                </a:tc>
                <a:extLst>
                  <a:ext uri="{0D108BD9-81ED-4DB2-BD59-A6C34878D82A}">
                    <a16:rowId xmlns:a16="http://schemas.microsoft.com/office/drawing/2014/main" val="2609080802"/>
                  </a:ext>
                </a:extLst>
              </a:tr>
            </a:tbl>
          </a:graphicData>
        </a:graphic>
      </p:graphicFrame>
      <p:sp>
        <p:nvSpPr>
          <p:cNvPr id="13" name="TextBox 12">
            <a:extLst>
              <a:ext uri="{FF2B5EF4-FFF2-40B4-BE49-F238E27FC236}">
                <a16:creationId xmlns:a16="http://schemas.microsoft.com/office/drawing/2014/main" id="{47D0353D-50EA-E113-FA36-71F6D793F97B}"/>
              </a:ext>
            </a:extLst>
          </p:cNvPr>
          <p:cNvSpPr txBox="1"/>
          <p:nvPr/>
        </p:nvSpPr>
        <p:spPr>
          <a:xfrm>
            <a:off x="9887336" y="4081146"/>
            <a:ext cx="144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Testing</a:t>
            </a:r>
            <a:endParaRPr lang="en-US"/>
          </a:p>
        </p:txBody>
      </p:sp>
    </p:spTree>
    <p:extLst>
      <p:ext uri="{BB962C8B-B14F-4D97-AF65-F5344CB8AC3E}">
        <p14:creationId xmlns:p14="http://schemas.microsoft.com/office/powerpoint/2010/main" val="3652163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a:lstStyle/>
          <a:p>
            <a:pPr>
              <a:defRPr/>
            </a:pPr>
            <a:fld id="{8D1FC6F8-0BCD-47E9-9C64-690771D9C143}" type="slidenum">
              <a:rPr lang="en-US" dirty="0" smtClean="0"/>
              <a:pPr>
                <a:defRPr/>
              </a:pPr>
              <a:t>32</a:t>
            </a:fld>
            <a:endParaRPr lang="en-US"/>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7732066" cy="905149"/>
          </a:xfrm>
        </p:spPr>
        <p:txBody>
          <a:bodyPr lIns="91440" tIns="45720" rIns="91440" bIns="45720" anchor="t"/>
          <a:lstStyle/>
          <a:p>
            <a:r>
              <a:rPr lang="en-US" b="1"/>
              <a:t>SOFTMAX REGRESSION results </a:t>
            </a:r>
          </a:p>
        </p:txBody>
      </p:sp>
      <p:pic>
        <p:nvPicPr>
          <p:cNvPr id="3" name="Picture 3" descr="A picture containing text, screenshot, line, diagram&#10;&#10;Description automatically generated">
            <a:extLst>
              <a:ext uri="{FF2B5EF4-FFF2-40B4-BE49-F238E27FC236}">
                <a16:creationId xmlns:a16="http://schemas.microsoft.com/office/drawing/2014/main" id="{78B00E8F-8C9D-2D04-42FA-9FEF85297C1E}"/>
              </a:ext>
            </a:extLst>
          </p:cNvPr>
          <p:cNvPicPr>
            <a:picLocks noChangeAspect="1"/>
          </p:cNvPicPr>
          <p:nvPr/>
        </p:nvPicPr>
        <p:blipFill>
          <a:blip r:embed="rId2"/>
          <a:stretch>
            <a:fillRect/>
          </a:stretch>
        </p:blipFill>
        <p:spPr>
          <a:xfrm>
            <a:off x="2804780" y="1383175"/>
            <a:ext cx="7516482" cy="4991818"/>
          </a:xfrm>
          <a:prstGeom prst="rect">
            <a:avLst/>
          </a:prstGeom>
        </p:spPr>
      </p:pic>
    </p:spTree>
    <p:extLst>
      <p:ext uri="{BB962C8B-B14F-4D97-AF65-F5344CB8AC3E}">
        <p14:creationId xmlns:p14="http://schemas.microsoft.com/office/powerpoint/2010/main" val="2495073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a:lstStyle/>
          <a:p>
            <a:pPr>
              <a:defRPr/>
            </a:pPr>
            <a:fld id="{8D1FC6F8-0BCD-47E9-9C64-690771D9C143}" type="slidenum">
              <a:rPr lang="en-US" dirty="0" smtClean="0"/>
              <a:pPr>
                <a:defRPr/>
              </a:pPr>
              <a:t>33</a:t>
            </a:fld>
            <a:endParaRPr lang="en-US"/>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3011905" y="446209"/>
            <a:ext cx="7732066" cy="905149"/>
          </a:xfrm>
        </p:spPr>
        <p:txBody>
          <a:bodyPr lIns="91440" tIns="45720" rIns="91440" bIns="45720" anchor="t"/>
          <a:lstStyle/>
          <a:p>
            <a:r>
              <a:rPr lang="en-US" b="1"/>
              <a:t>SOFTMAX REGRESSION results </a:t>
            </a:r>
          </a:p>
        </p:txBody>
      </p:sp>
      <p:pic>
        <p:nvPicPr>
          <p:cNvPr id="4" name="Picture 3" descr="A graph of different colored columns&#10;&#10;Description automatically generated">
            <a:extLst>
              <a:ext uri="{FF2B5EF4-FFF2-40B4-BE49-F238E27FC236}">
                <a16:creationId xmlns:a16="http://schemas.microsoft.com/office/drawing/2014/main" id="{E8086A33-47A3-C5C4-61B9-82366D8B2B4E}"/>
              </a:ext>
            </a:extLst>
          </p:cNvPr>
          <p:cNvPicPr>
            <a:picLocks noChangeAspect="1"/>
          </p:cNvPicPr>
          <p:nvPr/>
        </p:nvPicPr>
        <p:blipFill>
          <a:blip r:embed="rId2"/>
          <a:stretch>
            <a:fillRect/>
          </a:stretch>
        </p:blipFill>
        <p:spPr>
          <a:xfrm>
            <a:off x="2502776" y="1182756"/>
            <a:ext cx="8121926" cy="5414617"/>
          </a:xfrm>
          <a:prstGeom prst="rect">
            <a:avLst/>
          </a:prstGeom>
        </p:spPr>
      </p:pic>
    </p:spTree>
    <p:extLst>
      <p:ext uri="{BB962C8B-B14F-4D97-AF65-F5344CB8AC3E}">
        <p14:creationId xmlns:p14="http://schemas.microsoft.com/office/powerpoint/2010/main" val="1246260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7F9F5C-4577-CC89-9F47-CB6C42843D92}"/>
              </a:ext>
            </a:extLst>
          </p:cNvPr>
          <p:cNvSpPr>
            <a:spLocks noGrp="1"/>
          </p:cNvSpPr>
          <p:nvPr>
            <p:ph type="sldNum" sz="quarter" idx="4"/>
          </p:nvPr>
        </p:nvSpPr>
        <p:spPr>
          <a:xfrm>
            <a:off x="11531934" y="567"/>
            <a:ext cx="545911" cy="580029"/>
          </a:xfrm>
        </p:spPr>
        <p:txBody>
          <a:bodyPr/>
          <a:lstStyle/>
          <a:p>
            <a:pPr>
              <a:defRPr/>
            </a:pPr>
            <a:fld id="{8D1FC6F8-0BCD-47E9-9C64-690771D9C143}" type="slidenum">
              <a:rPr lang="en-US" smtClean="0"/>
              <a:pPr>
                <a:defRPr/>
              </a:pPr>
              <a:t>34</a:t>
            </a:fld>
            <a:endParaRPr lang="en-US"/>
          </a:p>
        </p:txBody>
      </p:sp>
      <p:sp>
        <p:nvSpPr>
          <p:cNvPr id="9" name="TextBox 8">
            <a:extLst>
              <a:ext uri="{FF2B5EF4-FFF2-40B4-BE49-F238E27FC236}">
                <a16:creationId xmlns:a16="http://schemas.microsoft.com/office/drawing/2014/main" id="{704B1F4E-043F-7A67-A5F1-B7DB51498181}"/>
              </a:ext>
            </a:extLst>
          </p:cNvPr>
          <p:cNvSpPr txBox="1"/>
          <p:nvPr/>
        </p:nvSpPr>
        <p:spPr>
          <a:xfrm>
            <a:off x="2878666" y="1327354"/>
            <a:ext cx="67282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err="1">
                <a:solidFill>
                  <a:schemeClr val="bg1"/>
                </a:solidFill>
              </a:rPr>
              <a:t>Softmax</a:t>
            </a:r>
            <a:r>
              <a:rPr lang="en-US" sz="2800" b="1">
                <a:solidFill>
                  <a:schemeClr val="bg1"/>
                </a:solidFill>
              </a:rPr>
              <a:t> Classifier Confusion Matrices</a:t>
            </a:r>
          </a:p>
        </p:txBody>
      </p:sp>
      <p:sp>
        <p:nvSpPr>
          <p:cNvPr id="10" name="TextBox 9">
            <a:extLst>
              <a:ext uri="{FF2B5EF4-FFF2-40B4-BE49-F238E27FC236}">
                <a16:creationId xmlns:a16="http://schemas.microsoft.com/office/drawing/2014/main" id="{B19983F0-31DA-4038-AC8A-A65220B1E2BC}"/>
              </a:ext>
            </a:extLst>
          </p:cNvPr>
          <p:cNvSpPr txBox="1"/>
          <p:nvPr/>
        </p:nvSpPr>
        <p:spPr>
          <a:xfrm>
            <a:off x="602225" y="5567516"/>
            <a:ext cx="271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Training</a:t>
            </a:r>
            <a:endParaRPr lang="en-US"/>
          </a:p>
        </p:txBody>
      </p:sp>
      <p:sp>
        <p:nvSpPr>
          <p:cNvPr id="11" name="TextBox 10">
            <a:extLst>
              <a:ext uri="{FF2B5EF4-FFF2-40B4-BE49-F238E27FC236}">
                <a16:creationId xmlns:a16="http://schemas.microsoft.com/office/drawing/2014/main" id="{8E715485-99F3-1DE9-7991-A0F1D305D745}"/>
              </a:ext>
            </a:extLst>
          </p:cNvPr>
          <p:cNvSpPr txBox="1"/>
          <p:nvPr/>
        </p:nvSpPr>
        <p:spPr>
          <a:xfrm>
            <a:off x="4736780" y="5567516"/>
            <a:ext cx="271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Validation</a:t>
            </a:r>
            <a:endParaRPr lang="en-US"/>
          </a:p>
        </p:txBody>
      </p:sp>
      <p:sp>
        <p:nvSpPr>
          <p:cNvPr id="12" name="TextBox 11">
            <a:extLst>
              <a:ext uri="{FF2B5EF4-FFF2-40B4-BE49-F238E27FC236}">
                <a16:creationId xmlns:a16="http://schemas.microsoft.com/office/drawing/2014/main" id="{AAC12961-994A-8FCF-ECF2-7C35001B2886}"/>
              </a:ext>
            </a:extLst>
          </p:cNvPr>
          <p:cNvSpPr txBox="1"/>
          <p:nvPr/>
        </p:nvSpPr>
        <p:spPr>
          <a:xfrm>
            <a:off x="8687891" y="5567516"/>
            <a:ext cx="271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Testing</a:t>
            </a:r>
            <a:endParaRPr lang="en-US"/>
          </a:p>
        </p:txBody>
      </p:sp>
      <p:pic>
        <p:nvPicPr>
          <p:cNvPr id="2" name="Picture 2" descr="A chart with numbers and a number on it&#10;&#10;Description automatically generated">
            <a:extLst>
              <a:ext uri="{FF2B5EF4-FFF2-40B4-BE49-F238E27FC236}">
                <a16:creationId xmlns:a16="http://schemas.microsoft.com/office/drawing/2014/main" id="{1E2552FB-8833-2D2C-6D2C-5AAEF5DE5A7C}"/>
              </a:ext>
            </a:extLst>
          </p:cNvPr>
          <p:cNvPicPr>
            <a:picLocks noChangeAspect="1"/>
          </p:cNvPicPr>
          <p:nvPr/>
        </p:nvPicPr>
        <p:blipFill>
          <a:blip r:embed="rId3"/>
          <a:stretch>
            <a:fillRect/>
          </a:stretch>
        </p:blipFill>
        <p:spPr>
          <a:xfrm>
            <a:off x="222956" y="1906411"/>
            <a:ext cx="3773311" cy="3454399"/>
          </a:xfrm>
          <a:prstGeom prst="rect">
            <a:avLst/>
          </a:prstGeom>
        </p:spPr>
      </p:pic>
      <p:pic>
        <p:nvPicPr>
          <p:cNvPr id="3" name="Picture 12" descr="A chart with numbers and a number on it&#10;&#10;Description automatically generated">
            <a:extLst>
              <a:ext uri="{FF2B5EF4-FFF2-40B4-BE49-F238E27FC236}">
                <a16:creationId xmlns:a16="http://schemas.microsoft.com/office/drawing/2014/main" id="{2558F0FB-A002-AF61-E96D-8DCF39362630}"/>
              </a:ext>
            </a:extLst>
          </p:cNvPr>
          <p:cNvPicPr>
            <a:picLocks noChangeAspect="1"/>
          </p:cNvPicPr>
          <p:nvPr/>
        </p:nvPicPr>
        <p:blipFill>
          <a:blip r:embed="rId4"/>
          <a:stretch>
            <a:fillRect/>
          </a:stretch>
        </p:blipFill>
        <p:spPr>
          <a:xfrm>
            <a:off x="8040512" y="1906412"/>
            <a:ext cx="3954363" cy="3454399"/>
          </a:xfrm>
          <a:prstGeom prst="rect">
            <a:avLst/>
          </a:prstGeom>
        </p:spPr>
      </p:pic>
      <p:pic>
        <p:nvPicPr>
          <p:cNvPr id="13" name="Picture 13" descr="A graph of a number&#10;&#10;Description automatically generated">
            <a:extLst>
              <a:ext uri="{FF2B5EF4-FFF2-40B4-BE49-F238E27FC236}">
                <a16:creationId xmlns:a16="http://schemas.microsoft.com/office/drawing/2014/main" id="{7393EE2A-8FC8-2BE7-604C-139086F24ADF}"/>
              </a:ext>
            </a:extLst>
          </p:cNvPr>
          <p:cNvPicPr>
            <a:picLocks noChangeAspect="1"/>
          </p:cNvPicPr>
          <p:nvPr/>
        </p:nvPicPr>
        <p:blipFill>
          <a:blip r:embed="rId5"/>
          <a:stretch>
            <a:fillRect/>
          </a:stretch>
        </p:blipFill>
        <p:spPr>
          <a:xfrm>
            <a:off x="4075289" y="1906411"/>
            <a:ext cx="3900311" cy="3454399"/>
          </a:xfrm>
          <a:prstGeom prst="rect">
            <a:avLst/>
          </a:prstGeom>
        </p:spPr>
      </p:pic>
      <p:graphicFrame>
        <p:nvGraphicFramePr>
          <p:cNvPr id="6" name="Table 6">
            <a:extLst>
              <a:ext uri="{FF2B5EF4-FFF2-40B4-BE49-F238E27FC236}">
                <a16:creationId xmlns:a16="http://schemas.microsoft.com/office/drawing/2014/main" id="{B098357D-F156-9AA5-4604-6D47832981C1}"/>
              </a:ext>
            </a:extLst>
          </p:cNvPr>
          <p:cNvGraphicFramePr>
            <a:graphicFrameLocks noGrp="1"/>
          </p:cNvGraphicFramePr>
          <p:nvPr>
            <p:extLst>
              <p:ext uri="{D42A27DB-BD31-4B8C-83A1-F6EECF244321}">
                <p14:modId xmlns:p14="http://schemas.microsoft.com/office/powerpoint/2010/main" val="2149248197"/>
              </p:ext>
            </p:extLst>
          </p:nvPr>
        </p:nvGraphicFramePr>
        <p:xfrm>
          <a:off x="372661" y="5998867"/>
          <a:ext cx="3321300" cy="736600"/>
        </p:xfrm>
        <a:graphic>
          <a:graphicData uri="http://schemas.openxmlformats.org/drawingml/2006/table">
            <a:tbl>
              <a:tblPr firstRow="1" bandRow="1">
                <a:tableStyleId>{5C22544A-7EE6-4342-B048-85BDC9FD1C3A}</a:tableStyleId>
              </a:tblPr>
              <a:tblGrid>
                <a:gridCol w="3321300">
                  <a:extLst>
                    <a:ext uri="{9D8B030D-6E8A-4147-A177-3AD203B41FA5}">
                      <a16:colId xmlns:a16="http://schemas.microsoft.com/office/drawing/2014/main" val="1445899990"/>
                    </a:ext>
                  </a:extLst>
                </a:gridCol>
              </a:tblGrid>
              <a:tr h="362857">
                <a:tc>
                  <a:txBody>
                    <a:bodyPr/>
                    <a:lstStyle/>
                    <a:p>
                      <a:pPr lvl="0" algn="ctr">
                        <a:buNone/>
                      </a:pPr>
                      <a:r>
                        <a:rPr lang="en-US">
                          <a:solidFill>
                            <a:schemeClr val="tx1"/>
                          </a:solidFill>
                        </a:rPr>
                        <a:t>36,431</a:t>
                      </a:r>
                      <a:endParaRPr lang="en-US"/>
                    </a:p>
                  </a:txBody>
                  <a:tcPr>
                    <a:solidFill>
                      <a:schemeClr val="accent6">
                        <a:lumMod val="60000"/>
                        <a:lumOff val="40000"/>
                      </a:schemeClr>
                    </a:solidFill>
                  </a:tcPr>
                </a:tc>
                <a:extLst>
                  <a:ext uri="{0D108BD9-81ED-4DB2-BD59-A6C34878D82A}">
                    <a16:rowId xmlns:a16="http://schemas.microsoft.com/office/drawing/2014/main" val="2310399610"/>
                  </a:ext>
                </a:extLst>
              </a:tr>
              <a:tr h="370840">
                <a:tc>
                  <a:txBody>
                    <a:bodyPr/>
                    <a:lstStyle/>
                    <a:p>
                      <a:pPr algn="ctr"/>
                      <a:r>
                        <a:rPr lang="en-US" b="1"/>
                        <a:t>9,615</a:t>
                      </a:r>
                    </a:p>
                  </a:txBody>
                  <a:tcPr/>
                </a:tc>
                <a:extLst>
                  <a:ext uri="{0D108BD9-81ED-4DB2-BD59-A6C34878D82A}">
                    <a16:rowId xmlns:a16="http://schemas.microsoft.com/office/drawing/2014/main" val="774173524"/>
                  </a:ext>
                </a:extLst>
              </a:tr>
            </a:tbl>
          </a:graphicData>
        </a:graphic>
      </p:graphicFrame>
      <p:graphicFrame>
        <p:nvGraphicFramePr>
          <p:cNvPr id="7" name="Table 7">
            <a:extLst>
              <a:ext uri="{FF2B5EF4-FFF2-40B4-BE49-F238E27FC236}">
                <a16:creationId xmlns:a16="http://schemas.microsoft.com/office/drawing/2014/main" id="{EB83C91C-CA1B-908A-BF56-DE4A9AD569E7}"/>
              </a:ext>
            </a:extLst>
          </p:cNvPr>
          <p:cNvGraphicFramePr>
            <a:graphicFrameLocks noGrp="1"/>
          </p:cNvGraphicFramePr>
          <p:nvPr>
            <p:extLst>
              <p:ext uri="{D42A27DB-BD31-4B8C-83A1-F6EECF244321}">
                <p14:modId xmlns:p14="http://schemas.microsoft.com/office/powerpoint/2010/main" val="3139706027"/>
              </p:ext>
            </p:extLst>
          </p:nvPr>
        </p:nvGraphicFramePr>
        <p:xfrm>
          <a:off x="4255698" y="6009735"/>
          <a:ext cx="3490639" cy="736600"/>
        </p:xfrm>
        <a:graphic>
          <a:graphicData uri="http://schemas.openxmlformats.org/drawingml/2006/table">
            <a:tbl>
              <a:tblPr firstRow="1" bandRow="1">
                <a:tableStyleId>{5C22544A-7EE6-4342-B048-85BDC9FD1C3A}</a:tableStyleId>
              </a:tblPr>
              <a:tblGrid>
                <a:gridCol w="3490639">
                  <a:extLst>
                    <a:ext uri="{9D8B030D-6E8A-4147-A177-3AD203B41FA5}">
                      <a16:colId xmlns:a16="http://schemas.microsoft.com/office/drawing/2014/main" val="2217224969"/>
                    </a:ext>
                  </a:extLst>
                </a:gridCol>
              </a:tblGrid>
              <a:tr h="359833">
                <a:tc>
                  <a:txBody>
                    <a:bodyPr/>
                    <a:lstStyle/>
                    <a:p>
                      <a:pPr algn="ctr"/>
                      <a:r>
                        <a:rPr lang="en-US" b="1">
                          <a:solidFill>
                            <a:schemeClr val="tx1"/>
                          </a:solidFill>
                        </a:rPr>
                        <a:t>7,695</a:t>
                      </a:r>
                      <a:endParaRPr lang="en-US" b="1"/>
                    </a:p>
                  </a:txBody>
                  <a:tcPr>
                    <a:solidFill>
                      <a:schemeClr val="accent6">
                        <a:lumMod val="60000"/>
                        <a:lumOff val="40000"/>
                      </a:schemeClr>
                    </a:solidFill>
                  </a:tcPr>
                </a:tc>
                <a:extLst>
                  <a:ext uri="{0D108BD9-81ED-4DB2-BD59-A6C34878D82A}">
                    <a16:rowId xmlns:a16="http://schemas.microsoft.com/office/drawing/2014/main" val="2807834213"/>
                  </a:ext>
                </a:extLst>
              </a:tr>
              <a:tr h="370840">
                <a:tc>
                  <a:txBody>
                    <a:bodyPr/>
                    <a:lstStyle/>
                    <a:p>
                      <a:pPr algn="ctr"/>
                      <a:r>
                        <a:rPr lang="en-US" b="1"/>
                        <a:t>2,172</a:t>
                      </a:r>
                    </a:p>
                  </a:txBody>
                  <a:tcPr/>
                </a:tc>
                <a:extLst>
                  <a:ext uri="{0D108BD9-81ED-4DB2-BD59-A6C34878D82A}">
                    <a16:rowId xmlns:a16="http://schemas.microsoft.com/office/drawing/2014/main" val="2472471405"/>
                  </a:ext>
                </a:extLst>
              </a:tr>
            </a:tbl>
          </a:graphicData>
        </a:graphic>
      </p:graphicFrame>
      <p:graphicFrame>
        <p:nvGraphicFramePr>
          <p:cNvPr id="8" name="Table 13">
            <a:extLst>
              <a:ext uri="{FF2B5EF4-FFF2-40B4-BE49-F238E27FC236}">
                <a16:creationId xmlns:a16="http://schemas.microsoft.com/office/drawing/2014/main" id="{AA7E46CA-736C-E958-F36A-3638B82DC527}"/>
              </a:ext>
            </a:extLst>
          </p:cNvPr>
          <p:cNvGraphicFramePr>
            <a:graphicFrameLocks noGrp="1"/>
          </p:cNvGraphicFramePr>
          <p:nvPr>
            <p:extLst>
              <p:ext uri="{D42A27DB-BD31-4B8C-83A1-F6EECF244321}">
                <p14:modId xmlns:p14="http://schemas.microsoft.com/office/powerpoint/2010/main" val="2733714398"/>
              </p:ext>
            </p:extLst>
          </p:nvPr>
        </p:nvGraphicFramePr>
        <p:xfrm>
          <a:off x="8251454" y="5998867"/>
          <a:ext cx="3554140" cy="741680"/>
        </p:xfrm>
        <a:graphic>
          <a:graphicData uri="http://schemas.openxmlformats.org/drawingml/2006/table">
            <a:tbl>
              <a:tblPr firstRow="1" bandRow="1">
                <a:tableStyleId>{5C22544A-7EE6-4342-B048-85BDC9FD1C3A}</a:tableStyleId>
              </a:tblPr>
              <a:tblGrid>
                <a:gridCol w="3554140">
                  <a:extLst>
                    <a:ext uri="{9D8B030D-6E8A-4147-A177-3AD203B41FA5}">
                      <a16:colId xmlns:a16="http://schemas.microsoft.com/office/drawing/2014/main" val="2398083835"/>
                    </a:ext>
                  </a:extLst>
                </a:gridCol>
              </a:tblGrid>
              <a:tr h="370840">
                <a:tc>
                  <a:txBody>
                    <a:bodyPr/>
                    <a:lstStyle/>
                    <a:p>
                      <a:pPr algn="ctr"/>
                      <a:r>
                        <a:rPr lang="en-US">
                          <a:solidFill>
                            <a:schemeClr val="tx1"/>
                          </a:solidFill>
                        </a:rPr>
                        <a:t>7,802</a:t>
                      </a:r>
                      <a:endParaRPr lang="en-US"/>
                    </a:p>
                  </a:txBody>
                  <a:tcPr>
                    <a:solidFill>
                      <a:schemeClr val="accent6">
                        <a:lumMod val="60000"/>
                        <a:lumOff val="40000"/>
                      </a:schemeClr>
                    </a:solidFill>
                  </a:tcPr>
                </a:tc>
                <a:extLst>
                  <a:ext uri="{0D108BD9-81ED-4DB2-BD59-A6C34878D82A}">
                    <a16:rowId xmlns:a16="http://schemas.microsoft.com/office/drawing/2014/main" val="2613504770"/>
                  </a:ext>
                </a:extLst>
              </a:tr>
              <a:tr h="370840">
                <a:tc>
                  <a:txBody>
                    <a:bodyPr/>
                    <a:lstStyle/>
                    <a:p>
                      <a:pPr algn="ctr"/>
                      <a:r>
                        <a:rPr lang="en-US" b="1"/>
                        <a:t>2,065</a:t>
                      </a:r>
                    </a:p>
                  </a:txBody>
                  <a:tcPr/>
                </a:tc>
                <a:extLst>
                  <a:ext uri="{0D108BD9-81ED-4DB2-BD59-A6C34878D82A}">
                    <a16:rowId xmlns:a16="http://schemas.microsoft.com/office/drawing/2014/main" val="2973552143"/>
                  </a:ext>
                </a:extLst>
              </a:tr>
            </a:tbl>
          </a:graphicData>
        </a:graphic>
      </p:graphicFrame>
      <p:sp>
        <p:nvSpPr>
          <p:cNvPr id="17" name="Footer Placeholder 3">
            <a:extLst>
              <a:ext uri="{FF2B5EF4-FFF2-40B4-BE49-F238E27FC236}">
                <a16:creationId xmlns:a16="http://schemas.microsoft.com/office/drawing/2014/main" id="{56A86D23-FFEF-1399-9EA0-B6FB696A2B34}"/>
              </a:ext>
            </a:extLst>
          </p:cNvPr>
          <p:cNvSpPr>
            <a:spLocks noGrp="1"/>
          </p:cNvSpPr>
          <p:nvPr>
            <p:ph type="ftr" sz="quarter" idx="3"/>
          </p:nvPr>
        </p:nvSpPr>
        <p:spPr>
          <a:xfrm>
            <a:off x="8745907" y="64990"/>
            <a:ext cx="2770499" cy="365125"/>
          </a:xfrm>
        </p:spPr>
        <p:txBody>
          <a:bodyPr lIns="91440" tIns="45720" rIns="91440" bIns="45720" anchor="ctr"/>
          <a:lstStyle/>
          <a:p>
            <a:r>
              <a:rPr lang="en-US"/>
              <a:t>Hate speech classifier</a:t>
            </a:r>
          </a:p>
        </p:txBody>
      </p:sp>
    </p:spTree>
    <p:extLst>
      <p:ext uri="{BB962C8B-B14F-4D97-AF65-F5344CB8AC3E}">
        <p14:creationId xmlns:p14="http://schemas.microsoft.com/office/powerpoint/2010/main" val="2766813274"/>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787B21-3213-ED16-0872-FB24E2896CE0}"/>
              </a:ext>
            </a:extLst>
          </p:cNvPr>
          <p:cNvSpPr>
            <a:spLocks noGrp="1"/>
          </p:cNvSpPr>
          <p:nvPr>
            <p:ph type="ftr" sz="quarter" idx="3"/>
          </p:nvPr>
        </p:nvSpPr>
        <p:spPr/>
        <p:txBody>
          <a:bodyPr lIns="91440" tIns="45720" rIns="91440" bIns="45720" anchor="ctr"/>
          <a:lstStyle/>
          <a:p>
            <a:r>
              <a:rPr lang="en-US"/>
              <a:t>Hate speech classifier</a:t>
            </a:r>
          </a:p>
        </p:txBody>
      </p:sp>
      <p:sp>
        <p:nvSpPr>
          <p:cNvPr id="12" name="Slide Number Placeholder 11">
            <a:extLst>
              <a:ext uri="{FF2B5EF4-FFF2-40B4-BE49-F238E27FC236}">
                <a16:creationId xmlns:a16="http://schemas.microsoft.com/office/drawing/2014/main" id="{80F62FF8-F33F-B61C-9131-3C15F55D8213}"/>
              </a:ext>
            </a:extLst>
          </p:cNvPr>
          <p:cNvSpPr>
            <a:spLocks noGrp="1"/>
          </p:cNvSpPr>
          <p:nvPr>
            <p:ph type="sldNum" sz="quarter" idx="4"/>
          </p:nvPr>
        </p:nvSpPr>
        <p:spPr/>
        <p:txBody>
          <a:bodyPr/>
          <a:lstStyle/>
          <a:p>
            <a:pPr>
              <a:defRPr/>
            </a:pPr>
            <a:fld id="{8D1FC6F8-0BCD-47E9-9C64-690771D9C143}" type="slidenum">
              <a:rPr lang="en-US" dirty="0" smtClean="0"/>
              <a:pPr>
                <a:defRPr/>
              </a:pPr>
              <a:t>35</a:t>
            </a:fld>
            <a:endParaRPr lang="en-US"/>
          </a:p>
        </p:txBody>
      </p:sp>
      <p:sp>
        <p:nvSpPr>
          <p:cNvPr id="18" name="Title 39">
            <a:extLst>
              <a:ext uri="{FF2B5EF4-FFF2-40B4-BE49-F238E27FC236}">
                <a16:creationId xmlns:a16="http://schemas.microsoft.com/office/drawing/2014/main" id="{813C6F6D-9760-E7CB-665C-790FAF7998CB}"/>
              </a:ext>
            </a:extLst>
          </p:cNvPr>
          <p:cNvSpPr>
            <a:spLocks noGrp="1"/>
          </p:cNvSpPr>
          <p:nvPr>
            <p:ph type="title"/>
          </p:nvPr>
        </p:nvSpPr>
        <p:spPr>
          <a:xfrm>
            <a:off x="2433349" y="347431"/>
            <a:ext cx="7732066" cy="905149"/>
          </a:xfrm>
        </p:spPr>
        <p:txBody>
          <a:bodyPr lIns="91440" tIns="45720" rIns="91440" bIns="45720" anchor="t"/>
          <a:lstStyle/>
          <a:p>
            <a:r>
              <a:rPr lang="en-US" b="1" err="1">
                <a:solidFill>
                  <a:srgbClr val="FFFFFF"/>
                </a:solidFill>
                <a:latin typeface="Century Gothic Bold"/>
                <a:cs typeface="Arial"/>
              </a:rPr>
              <a:t>Softmax</a:t>
            </a:r>
            <a:r>
              <a:rPr lang="en-US" b="1">
                <a:solidFill>
                  <a:srgbClr val="FFFFFF"/>
                </a:solidFill>
                <a:latin typeface="Century Gothic Bold"/>
                <a:cs typeface="Arial"/>
              </a:rPr>
              <a:t> classifier classified vs misclassified labels</a:t>
            </a:r>
            <a:endParaRPr lang="en-US"/>
          </a:p>
        </p:txBody>
      </p:sp>
      <p:graphicFrame>
        <p:nvGraphicFramePr>
          <p:cNvPr id="5" name="Table 2">
            <a:extLst>
              <a:ext uri="{FF2B5EF4-FFF2-40B4-BE49-F238E27FC236}">
                <a16:creationId xmlns:a16="http://schemas.microsoft.com/office/drawing/2014/main" id="{BAF795AA-EC19-5DE2-4239-41295676A9E7}"/>
              </a:ext>
            </a:extLst>
          </p:cNvPr>
          <p:cNvGraphicFramePr>
            <a:graphicFrameLocks noGrp="1"/>
          </p:cNvGraphicFramePr>
          <p:nvPr>
            <p:extLst>
              <p:ext uri="{D42A27DB-BD31-4B8C-83A1-F6EECF244321}">
                <p14:modId xmlns:p14="http://schemas.microsoft.com/office/powerpoint/2010/main" val="1941407792"/>
              </p:ext>
            </p:extLst>
          </p:nvPr>
        </p:nvGraphicFramePr>
        <p:xfrm>
          <a:off x="9683421" y="1780709"/>
          <a:ext cx="1868591" cy="741680"/>
        </p:xfrm>
        <a:graphic>
          <a:graphicData uri="http://schemas.openxmlformats.org/drawingml/2006/table">
            <a:tbl>
              <a:tblPr firstRow="1" bandRow="1">
                <a:tableStyleId>{5C22544A-7EE6-4342-B048-85BDC9FD1C3A}</a:tableStyleId>
              </a:tblPr>
              <a:tblGrid>
                <a:gridCol w="1868591">
                  <a:extLst>
                    <a:ext uri="{9D8B030D-6E8A-4147-A177-3AD203B41FA5}">
                      <a16:colId xmlns:a16="http://schemas.microsoft.com/office/drawing/2014/main" val="1887262645"/>
                    </a:ext>
                  </a:extLst>
                </a:gridCol>
              </a:tblGrid>
              <a:tr h="370840">
                <a:tc>
                  <a:txBody>
                    <a:bodyPr/>
                    <a:lstStyle/>
                    <a:p>
                      <a:pPr algn="ctr"/>
                      <a:r>
                        <a:rPr lang="en-US">
                          <a:solidFill>
                            <a:schemeClr val="tx1"/>
                          </a:solidFill>
                        </a:rPr>
                        <a:t>36,431</a:t>
                      </a:r>
                    </a:p>
                  </a:txBody>
                  <a:tcPr>
                    <a:solidFill>
                      <a:schemeClr val="accent6">
                        <a:lumMod val="60000"/>
                        <a:lumOff val="40000"/>
                      </a:schemeClr>
                    </a:solidFill>
                  </a:tcPr>
                </a:tc>
                <a:extLst>
                  <a:ext uri="{0D108BD9-81ED-4DB2-BD59-A6C34878D82A}">
                    <a16:rowId xmlns:a16="http://schemas.microsoft.com/office/drawing/2014/main" val="60288216"/>
                  </a:ext>
                </a:extLst>
              </a:tr>
              <a:tr h="370840">
                <a:tc>
                  <a:txBody>
                    <a:bodyPr/>
                    <a:lstStyle/>
                    <a:p>
                      <a:pPr algn="ctr"/>
                      <a:r>
                        <a:rPr lang="en-US" b="1">
                          <a:solidFill>
                            <a:schemeClr val="tx1"/>
                          </a:solidFill>
                        </a:rPr>
                        <a:t>9,615</a:t>
                      </a:r>
                    </a:p>
                  </a:txBody>
                  <a:tcPr/>
                </a:tc>
                <a:extLst>
                  <a:ext uri="{0D108BD9-81ED-4DB2-BD59-A6C34878D82A}">
                    <a16:rowId xmlns:a16="http://schemas.microsoft.com/office/drawing/2014/main" val="2609080802"/>
                  </a:ext>
                </a:extLst>
              </a:tr>
            </a:tbl>
          </a:graphicData>
        </a:graphic>
      </p:graphicFrame>
      <p:sp>
        <p:nvSpPr>
          <p:cNvPr id="7" name="TextBox 6">
            <a:extLst>
              <a:ext uri="{FF2B5EF4-FFF2-40B4-BE49-F238E27FC236}">
                <a16:creationId xmlns:a16="http://schemas.microsoft.com/office/drawing/2014/main" id="{B689B6FC-BF63-F22B-BEE0-FB27E23AF69B}"/>
              </a:ext>
            </a:extLst>
          </p:cNvPr>
          <p:cNvSpPr txBox="1"/>
          <p:nvPr/>
        </p:nvSpPr>
        <p:spPr>
          <a:xfrm>
            <a:off x="9877929" y="1362405"/>
            <a:ext cx="144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Training</a:t>
            </a:r>
            <a:endParaRPr lang="en-US"/>
          </a:p>
        </p:txBody>
      </p:sp>
      <p:graphicFrame>
        <p:nvGraphicFramePr>
          <p:cNvPr id="8" name="Table 2">
            <a:extLst>
              <a:ext uri="{FF2B5EF4-FFF2-40B4-BE49-F238E27FC236}">
                <a16:creationId xmlns:a16="http://schemas.microsoft.com/office/drawing/2014/main" id="{2D1F8B4E-F714-E44F-3CA3-A65B98AF3747}"/>
              </a:ext>
            </a:extLst>
          </p:cNvPr>
          <p:cNvGraphicFramePr>
            <a:graphicFrameLocks noGrp="1"/>
          </p:cNvGraphicFramePr>
          <p:nvPr>
            <p:extLst>
              <p:ext uri="{D42A27DB-BD31-4B8C-83A1-F6EECF244321}">
                <p14:modId xmlns:p14="http://schemas.microsoft.com/office/powerpoint/2010/main" val="2496910677"/>
              </p:ext>
            </p:extLst>
          </p:nvPr>
        </p:nvGraphicFramePr>
        <p:xfrm>
          <a:off x="9683421" y="3144783"/>
          <a:ext cx="1868591" cy="741680"/>
        </p:xfrm>
        <a:graphic>
          <a:graphicData uri="http://schemas.openxmlformats.org/drawingml/2006/table">
            <a:tbl>
              <a:tblPr firstRow="1" bandRow="1">
                <a:tableStyleId>{5C22544A-7EE6-4342-B048-85BDC9FD1C3A}</a:tableStyleId>
              </a:tblPr>
              <a:tblGrid>
                <a:gridCol w="1868591">
                  <a:extLst>
                    <a:ext uri="{9D8B030D-6E8A-4147-A177-3AD203B41FA5}">
                      <a16:colId xmlns:a16="http://schemas.microsoft.com/office/drawing/2014/main" val="1887262645"/>
                    </a:ext>
                  </a:extLst>
                </a:gridCol>
              </a:tblGrid>
              <a:tr h="370840">
                <a:tc>
                  <a:txBody>
                    <a:bodyPr/>
                    <a:lstStyle/>
                    <a:p>
                      <a:pPr algn="ctr"/>
                      <a:r>
                        <a:rPr lang="en-US">
                          <a:solidFill>
                            <a:schemeClr val="tx1"/>
                          </a:solidFill>
                        </a:rPr>
                        <a:t>7,695</a:t>
                      </a:r>
                    </a:p>
                  </a:txBody>
                  <a:tcPr>
                    <a:solidFill>
                      <a:schemeClr val="accent6">
                        <a:lumMod val="60000"/>
                        <a:lumOff val="40000"/>
                      </a:schemeClr>
                    </a:solidFill>
                  </a:tcPr>
                </a:tc>
                <a:extLst>
                  <a:ext uri="{0D108BD9-81ED-4DB2-BD59-A6C34878D82A}">
                    <a16:rowId xmlns:a16="http://schemas.microsoft.com/office/drawing/2014/main" val="60288216"/>
                  </a:ext>
                </a:extLst>
              </a:tr>
              <a:tr h="370840">
                <a:tc>
                  <a:txBody>
                    <a:bodyPr/>
                    <a:lstStyle/>
                    <a:p>
                      <a:pPr algn="ctr"/>
                      <a:r>
                        <a:rPr lang="en-US" b="1">
                          <a:solidFill>
                            <a:schemeClr val="tx1"/>
                          </a:solidFill>
                        </a:rPr>
                        <a:t>2,172</a:t>
                      </a:r>
                    </a:p>
                  </a:txBody>
                  <a:tcPr/>
                </a:tc>
                <a:extLst>
                  <a:ext uri="{0D108BD9-81ED-4DB2-BD59-A6C34878D82A}">
                    <a16:rowId xmlns:a16="http://schemas.microsoft.com/office/drawing/2014/main" val="2609080802"/>
                  </a:ext>
                </a:extLst>
              </a:tr>
            </a:tbl>
          </a:graphicData>
        </a:graphic>
      </p:graphicFrame>
      <p:sp>
        <p:nvSpPr>
          <p:cNvPr id="9" name="TextBox 8">
            <a:extLst>
              <a:ext uri="{FF2B5EF4-FFF2-40B4-BE49-F238E27FC236}">
                <a16:creationId xmlns:a16="http://schemas.microsoft.com/office/drawing/2014/main" id="{54E42BC5-B165-6A06-B5B0-572FAFAB1377}"/>
              </a:ext>
            </a:extLst>
          </p:cNvPr>
          <p:cNvSpPr txBox="1"/>
          <p:nvPr/>
        </p:nvSpPr>
        <p:spPr>
          <a:xfrm>
            <a:off x="9877929" y="2726479"/>
            <a:ext cx="144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Validation</a:t>
            </a:r>
            <a:endParaRPr lang="en-US">
              <a:solidFill>
                <a:schemeClr val="bg1"/>
              </a:solidFill>
            </a:endParaRPr>
          </a:p>
        </p:txBody>
      </p:sp>
      <p:graphicFrame>
        <p:nvGraphicFramePr>
          <p:cNvPr id="10" name="Table 2">
            <a:extLst>
              <a:ext uri="{FF2B5EF4-FFF2-40B4-BE49-F238E27FC236}">
                <a16:creationId xmlns:a16="http://schemas.microsoft.com/office/drawing/2014/main" id="{17A1877D-1ACD-633C-DD23-D107E8B057CA}"/>
              </a:ext>
            </a:extLst>
          </p:cNvPr>
          <p:cNvGraphicFramePr>
            <a:graphicFrameLocks noGrp="1"/>
          </p:cNvGraphicFramePr>
          <p:nvPr>
            <p:extLst>
              <p:ext uri="{D42A27DB-BD31-4B8C-83A1-F6EECF244321}">
                <p14:modId xmlns:p14="http://schemas.microsoft.com/office/powerpoint/2010/main" val="852367141"/>
              </p:ext>
            </p:extLst>
          </p:nvPr>
        </p:nvGraphicFramePr>
        <p:xfrm>
          <a:off x="9692828" y="4499450"/>
          <a:ext cx="1868591" cy="741680"/>
        </p:xfrm>
        <a:graphic>
          <a:graphicData uri="http://schemas.openxmlformats.org/drawingml/2006/table">
            <a:tbl>
              <a:tblPr firstRow="1" bandRow="1">
                <a:tableStyleId>{5C22544A-7EE6-4342-B048-85BDC9FD1C3A}</a:tableStyleId>
              </a:tblPr>
              <a:tblGrid>
                <a:gridCol w="1868591">
                  <a:extLst>
                    <a:ext uri="{9D8B030D-6E8A-4147-A177-3AD203B41FA5}">
                      <a16:colId xmlns:a16="http://schemas.microsoft.com/office/drawing/2014/main" val="1887262645"/>
                    </a:ext>
                  </a:extLst>
                </a:gridCol>
              </a:tblGrid>
              <a:tr h="370840">
                <a:tc>
                  <a:txBody>
                    <a:bodyPr/>
                    <a:lstStyle/>
                    <a:p>
                      <a:pPr algn="ctr"/>
                      <a:r>
                        <a:rPr lang="en-US">
                          <a:solidFill>
                            <a:schemeClr val="tx1"/>
                          </a:solidFill>
                        </a:rPr>
                        <a:t>7,802</a:t>
                      </a:r>
                    </a:p>
                  </a:txBody>
                  <a:tcPr>
                    <a:solidFill>
                      <a:schemeClr val="accent6">
                        <a:lumMod val="60000"/>
                        <a:lumOff val="40000"/>
                      </a:schemeClr>
                    </a:solidFill>
                  </a:tcPr>
                </a:tc>
                <a:extLst>
                  <a:ext uri="{0D108BD9-81ED-4DB2-BD59-A6C34878D82A}">
                    <a16:rowId xmlns:a16="http://schemas.microsoft.com/office/drawing/2014/main" val="60288216"/>
                  </a:ext>
                </a:extLst>
              </a:tr>
              <a:tr h="370840">
                <a:tc>
                  <a:txBody>
                    <a:bodyPr/>
                    <a:lstStyle/>
                    <a:p>
                      <a:pPr algn="ctr"/>
                      <a:r>
                        <a:rPr lang="en-US" b="1">
                          <a:solidFill>
                            <a:schemeClr val="tx1"/>
                          </a:solidFill>
                        </a:rPr>
                        <a:t>2,065</a:t>
                      </a:r>
                    </a:p>
                  </a:txBody>
                  <a:tcPr/>
                </a:tc>
                <a:extLst>
                  <a:ext uri="{0D108BD9-81ED-4DB2-BD59-A6C34878D82A}">
                    <a16:rowId xmlns:a16="http://schemas.microsoft.com/office/drawing/2014/main" val="2609080802"/>
                  </a:ext>
                </a:extLst>
              </a:tr>
            </a:tbl>
          </a:graphicData>
        </a:graphic>
      </p:graphicFrame>
      <p:sp>
        <p:nvSpPr>
          <p:cNvPr id="13" name="TextBox 12">
            <a:extLst>
              <a:ext uri="{FF2B5EF4-FFF2-40B4-BE49-F238E27FC236}">
                <a16:creationId xmlns:a16="http://schemas.microsoft.com/office/drawing/2014/main" id="{47D0353D-50EA-E113-FA36-71F6D793F97B}"/>
              </a:ext>
            </a:extLst>
          </p:cNvPr>
          <p:cNvSpPr txBox="1"/>
          <p:nvPr/>
        </p:nvSpPr>
        <p:spPr>
          <a:xfrm>
            <a:off x="9887336" y="4081146"/>
            <a:ext cx="144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Testing</a:t>
            </a:r>
            <a:endParaRPr lang="en-US"/>
          </a:p>
        </p:txBody>
      </p:sp>
      <p:pic>
        <p:nvPicPr>
          <p:cNvPr id="3" name="Picture 3" descr="A graph of a bar&#10;&#10;Description automatically generated">
            <a:extLst>
              <a:ext uri="{FF2B5EF4-FFF2-40B4-BE49-F238E27FC236}">
                <a16:creationId xmlns:a16="http://schemas.microsoft.com/office/drawing/2014/main" id="{B12E2B4E-AFA8-5F5C-CF13-CDE141C17D39}"/>
              </a:ext>
            </a:extLst>
          </p:cNvPr>
          <p:cNvPicPr>
            <a:picLocks noChangeAspect="1"/>
          </p:cNvPicPr>
          <p:nvPr/>
        </p:nvPicPr>
        <p:blipFill>
          <a:blip r:embed="rId2"/>
          <a:stretch>
            <a:fillRect/>
          </a:stretch>
        </p:blipFill>
        <p:spPr>
          <a:xfrm>
            <a:off x="2430427" y="1468967"/>
            <a:ext cx="7028956" cy="4681266"/>
          </a:xfrm>
          <a:prstGeom prst="rect">
            <a:avLst/>
          </a:prstGeom>
        </p:spPr>
      </p:pic>
    </p:spTree>
    <p:extLst>
      <p:ext uri="{BB962C8B-B14F-4D97-AF65-F5344CB8AC3E}">
        <p14:creationId xmlns:p14="http://schemas.microsoft.com/office/powerpoint/2010/main" val="90412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1543E2-0171-FEBD-BEEE-9C772E67B0C0}"/>
              </a:ext>
            </a:extLst>
          </p:cNvPr>
          <p:cNvSpPr>
            <a:spLocks noGrp="1"/>
          </p:cNvSpPr>
          <p:nvPr>
            <p:ph type="ftr" sz="quarter" idx="3"/>
          </p:nvPr>
        </p:nvSpPr>
        <p:spPr/>
        <p:txBody>
          <a:bodyPr lIns="91440" tIns="45720" rIns="91440" bIns="45720" anchor="ctr"/>
          <a:lstStyle/>
          <a:p>
            <a:r>
              <a:rPr lang="en-US"/>
              <a:t>Hate speech classifier</a:t>
            </a:r>
          </a:p>
        </p:txBody>
      </p:sp>
      <p:sp>
        <p:nvSpPr>
          <p:cNvPr id="5" name="Slide Number Placeholder 4">
            <a:extLst>
              <a:ext uri="{FF2B5EF4-FFF2-40B4-BE49-F238E27FC236}">
                <a16:creationId xmlns:a16="http://schemas.microsoft.com/office/drawing/2014/main" id="{38650D23-B93E-79E9-B97B-EF67404EF1D5}"/>
              </a:ext>
            </a:extLst>
          </p:cNvPr>
          <p:cNvSpPr>
            <a:spLocks noGrp="1"/>
          </p:cNvSpPr>
          <p:nvPr>
            <p:ph type="sldNum" sz="quarter" idx="4"/>
          </p:nvPr>
        </p:nvSpPr>
        <p:spPr/>
        <p:txBody>
          <a:bodyPr lIns="91440" tIns="45720" rIns="91440" bIns="45720" anchor="ctr"/>
          <a:lstStyle/>
          <a:p>
            <a:pPr>
              <a:defRPr/>
            </a:pPr>
            <a:r>
              <a:rPr lang="en-US"/>
              <a:t>32</a:t>
            </a:r>
          </a:p>
        </p:txBody>
      </p:sp>
      <p:sp>
        <p:nvSpPr>
          <p:cNvPr id="7" name="Title 17">
            <a:extLst>
              <a:ext uri="{FF2B5EF4-FFF2-40B4-BE49-F238E27FC236}">
                <a16:creationId xmlns:a16="http://schemas.microsoft.com/office/drawing/2014/main" id="{79CE3802-A376-FB30-B388-2312C7B7EB47}"/>
              </a:ext>
            </a:extLst>
          </p:cNvPr>
          <p:cNvSpPr>
            <a:spLocks noGrp="1"/>
          </p:cNvSpPr>
          <p:nvPr/>
        </p:nvSpPr>
        <p:spPr>
          <a:xfrm>
            <a:off x="1093326" y="1427897"/>
            <a:ext cx="10431107" cy="463548"/>
          </a:xfrm>
          <a:prstGeom prst="rect">
            <a:avLst/>
          </a:prstGeom>
        </p:spPr>
        <p:txBody>
          <a:bodyPr lIns="91440" tIns="45720" rIns="91440" bIns="45720" anchor="t"/>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pPr algn="ctr"/>
            <a:r>
              <a:rPr lang="en-US" sz="3200" b="1"/>
              <a:t>Summary of findings</a:t>
            </a:r>
            <a:endParaRPr lang="en-US"/>
          </a:p>
        </p:txBody>
      </p:sp>
      <p:sp>
        <p:nvSpPr>
          <p:cNvPr id="2" name="Text Placeholder 58">
            <a:extLst>
              <a:ext uri="{FF2B5EF4-FFF2-40B4-BE49-F238E27FC236}">
                <a16:creationId xmlns:a16="http://schemas.microsoft.com/office/drawing/2014/main" id="{0765B75D-D228-52CE-3036-20DC098A1B86}"/>
              </a:ext>
            </a:extLst>
          </p:cNvPr>
          <p:cNvSpPr txBox="1">
            <a:spLocks/>
          </p:cNvSpPr>
          <p:nvPr/>
        </p:nvSpPr>
        <p:spPr>
          <a:xfrm>
            <a:off x="571297" y="2245366"/>
            <a:ext cx="11063032" cy="132051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a:buChar char="•"/>
            </a:pPr>
            <a:r>
              <a:rPr lang="en-US" sz="2000">
                <a:solidFill>
                  <a:schemeClr val="bg1"/>
                </a:solidFill>
                <a:latin typeface="Arial"/>
                <a:cs typeface="Arial"/>
              </a:rPr>
              <a:t>The created program has been able to identify into four categories: </a:t>
            </a:r>
            <a:r>
              <a:rPr lang="en-US" sz="2000" b="1">
                <a:solidFill>
                  <a:schemeClr val="bg1"/>
                </a:solidFill>
                <a:latin typeface="Arial"/>
                <a:cs typeface="Arial"/>
              </a:rPr>
              <a:t>derogatory</a:t>
            </a:r>
            <a:r>
              <a:rPr lang="en-US" sz="2000">
                <a:solidFill>
                  <a:schemeClr val="bg1"/>
                </a:solidFill>
                <a:latin typeface="Arial"/>
                <a:cs typeface="Arial"/>
              </a:rPr>
              <a:t>, </a:t>
            </a:r>
            <a:r>
              <a:rPr lang="en-US" sz="2000" b="1">
                <a:solidFill>
                  <a:schemeClr val="bg1"/>
                </a:solidFill>
                <a:latin typeface="Arial"/>
                <a:cs typeface="Arial"/>
              </a:rPr>
              <a:t>non-derogatory</a:t>
            </a:r>
            <a:r>
              <a:rPr lang="en-US" sz="2000">
                <a:solidFill>
                  <a:schemeClr val="bg1"/>
                </a:solidFill>
                <a:latin typeface="Arial"/>
                <a:cs typeface="Arial"/>
              </a:rPr>
              <a:t>, </a:t>
            </a:r>
            <a:r>
              <a:rPr lang="en-US" sz="2000" b="1">
                <a:solidFill>
                  <a:schemeClr val="bg1"/>
                </a:solidFill>
                <a:latin typeface="Arial"/>
                <a:cs typeface="Arial"/>
              </a:rPr>
              <a:t>offensive</a:t>
            </a:r>
            <a:r>
              <a:rPr lang="en-US" sz="2000">
                <a:solidFill>
                  <a:schemeClr val="bg1"/>
                </a:solidFill>
                <a:latin typeface="Arial"/>
                <a:cs typeface="Arial"/>
              </a:rPr>
              <a:t>, and </a:t>
            </a:r>
            <a:r>
              <a:rPr lang="en-US" sz="2000" b="1">
                <a:solidFill>
                  <a:schemeClr val="bg1"/>
                </a:solidFill>
                <a:latin typeface="Arial"/>
                <a:cs typeface="Arial"/>
              </a:rPr>
              <a:t>homonymous</a:t>
            </a:r>
            <a:r>
              <a:rPr lang="en-US" sz="2000">
                <a:solidFill>
                  <a:schemeClr val="bg1"/>
                </a:solidFill>
                <a:latin typeface="Arial"/>
                <a:cs typeface="Arial"/>
              </a:rPr>
              <a:t> words. The program was also able to determine the number of words and the percentage of each word.</a:t>
            </a:r>
            <a:endParaRPr lang="en-US">
              <a:solidFill>
                <a:schemeClr val="bg1"/>
              </a:solidFill>
            </a:endParaRPr>
          </a:p>
          <a:p>
            <a:pPr algn="just"/>
            <a:endParaRPr lang="en-US" sz="2000">
              <a:solidFill>
                <a:schemeClr val="bg1"/>
              </a:solidFill>
              <a:latin typeface="Arial"/>
              <a:cs typeface="Arial"/>
            </a:endParaRPr>
          </a:p>
          <a:p>
            <a:pPr algn="just"/>
            <a:endParaRPr lang="en-US" sz="2000">
              <a:solidFill>
                <a:schemeClr val="bg1"/>
              </a:solidFill>
              <a:latin typeface="Arial"/>
              <a:cs typeface="Arial"/>
            </a:endParaRPr>
          </a:p>
          <a:p>
            <a:pPr marL="0" indent="0" algn="just">
              <a:buNone/>
            </a:pPr>
            <a:endParaRPr lang="en-US" sz="2000">
              <a:solidFill>
                <a:schemeClr val="bg1"/>
              </a:solidFill>
              <a:latin typeface="Arial"/>
              <a:cs typeface="Arial"/>
            </a:endParaRPr>
          </a:p>
        </p:txBody>
      </p:sp>
      <p:graphicFrame>
        <p:nvGraphicFramePr>
          <p:cNvPr id="3" name="Table 5">
            <a:extLst>
              <a:ext uri="{FF2B5EF4-FFF2-40B4-BE49-F238E27FC236}">
                <a16:creationId xmlns:a16="http://schemas.microsoft.com/office/drawing/2014/main" id="{1BD6AB34-279A-A811-8C5C-7BA85DDBC567}"/>
              </a:ext>
            </a:extLst>
          </p:cNvPr>
          <p:cNvGraphicFramePr>
            <a:graphicFrameLocks noGrp="1"/>
          </p:cNvGraphicFramePr>
          <p:nvPr>
            <p:extLst>
              <p:ext uri="{D42A27DB-BD31-4B8C-83A1-F6EECF244321}">
                <p14:modId xmlns:p14="http://schemas.microsoft.com/office/powerpoint/2010/main" val="3390539957"/>
              </p:ext>
            </p:extLst>
          </p:nvPr>
        </p:nvGraphicFramePr>
        <p:xfrm>
          <a:off x="343906" y="3626603"/>
          <a:ext cx="2772084" cy="2225040"/>
        </p:xfrm>
        <a:graphic>
          <a:graphicData uri="http://schemas.openxmlformats.org/drawingml/2006/table">
            <a:tbl>
              <a:tblPr firstRow="1" bandRow="1">
                <a:tableStyleId>{5C22544A-7EE6-4342-B048-85BDC9FD1C3A}</a:tableStyleId>
              </a:tblPr>
              <a:tblGrid>
                <a:gridCol w="1386042">
                  <a:extLst>
                    <a:ext uri="{9D8B030D-6E8A-4147-A177-3AD203B41FA5}">
                      <a16:colId xmlns:a16="http://schemas.microsoft.com/office/drawing/2014/main" val="4062864734"/>
                    </a:ext>
                  </a:extLst>
                </a:gridCol>
                <a:gridCol w="1386042">
                  <a:extLst>
                    <a:ext uri="{9D8B030D-6E8A-4147-A177-3AD203B41FA5}">
                      <a16:colId xmlns:a16="http://schemas.microsoft.com/office/drawing/2014/main" val="820776671"/>
                    </a:ext>
                  </a:extLst>
                </a:gridCol>
              </a:tblGrid>
              <a:tr h="370840">
                <a:tc gridSpan="2">
                  <a:txBody>
                    <a:bodyPr/>
                    <a:lstStyle/>
                    <a:p>
                      <a:pPr algn="ctr"/>
                      <a:r>
                        <a:rPr lang="en-US"/>
                        <a:t>Derogatory</a:t>
                      </a:r>
                    </a:p>
                  </a:txBody>
                  <a:tcPr/>
                </a:tc>
                <a:tc hMerge="1">
                  <a:txBody>
                    <a:bodyPr/>
                    <a:lstStyle/>
                    <a:p>
                      <a:endParaRPr lang="en-US"/>
                    </a:p>
                  </a:txBody>
                  <a:tcPr/>
                </a:tc>
                <a:extLst>
                  <a:ext uri="{0D108BD9-81ED-4DB2-BD59-A6C34878D82A}">
                    <a16:rowId xmlns:a16="http://schemas.microsoft.com/office/drawing/2014/main" val="929561148"/>
                  </a:ext>
                </a:extLst>
              </a:tr>
              <a:tr h="370840">
                <a:tc>
                  <a:txBody>
                    <a:bodyPr/>
                    <a:lstStyle/>
                    <a:p>
                      <a:pPr algn="ctr"/>
                      <a:r>
                        <a:rPr lang="en-US" b="1"/>
                        <a:t>faggot</a:t>
                      </a:r>
                    </a:p>
                  </a:txBody>
                  <a:tcPr/>
                </a:tc>
                <a:tc>
                  <a:txBody>
                    <a:bodyPr/>
                    <a:lstStyle/>
                    <a:p>
                      <a:pPr lvl="0" algn="ctr">
                        <a:buNone/>
                      </a:pPr>
                      <a:r>
                        <a:rPr lang="en-US"/>
                        <a:t>16.45%</a:t>
                      </a:r>
                    </a:p>
                  </a:txBody>
                  <a:tcPr/>
                </a:tc>
                <a:extLst>
                  <a:ext uri="{0D108BD9-81ED-4DB2-BD59-A6C34878D82A}">
                    <a16:rowId xmlns:a16="http://schemas.microsoft.com/office/drawing/2014/main" val="2032581574"/>
                  </a:ext>
                </a:extLst>
              </a:tr>
              <a:tr h="370840">
                <a:tc>
                  <a:txBody>
                    <a:bodyPr/>
                    <a:lstStyle/>
                    <a:p>
                      <a:pPr algn="ctr"/>
                      <a:r>
                        <a:rPr lang="en-US" b="1"/>
                        <a:t>nigger</a:t>
                      </a:r>
                    </a:p>
                  </a:txBody>
                  <a:tcPr/>
                </a:tc>
                <a:tc>
                  <a:txBody>
                    <a:bodyPr/>
                    <a:lstStyle/>
                    <a:p>
                      <a:pPr algn="ctr"/>
                      <a:r>
                        <a:rPr lang="en-US"/>
                        <a:t>13.01%</a:t>
                      </a:r>
                    </a:p>
                  </a:txBody>
                  <a:tcPr/>
                </a:tc>
                <a:extLst>
                  <a:ext uri="{0D108BD9-81ED-4DB2-BD59-A6C34878D82A}">
                    <a16:rowId xmlns:a16="http://schemas.microsoft.com/office/drawing/2014/main" val="3405034190"/>
                  </a:ext>
                </a:extLst>
              </a:tr>
              <a:tr h="370840">
                <a:tc>
                  <a:txBody>
                    <a:bodyPr/>
                    <a:lstStyle/>
                    <a:p>
                      <a:pPr algn="ctr"/>
                      <a:r>
                        <a:rPr lang="en-US" b="1"/>
                        <a:t>tranny</a:t>
                      </a:r>
                    </a:p>
                  </a:txBody>
                  <a:tcPr/>
                </a:tc>
                <a:tc>
                  <a:txBody>
                    <a:bodyPr/>
                    <a:lstStyle/>
                    <a:p>
                      <a:pPr algn="ctr"/>
                      <a:r>
                        <a:rPr lang="en-US"/>
                        <a:t>12.23%</a:t>
                      </a:r>
                    </a:p>
                  </a:txBody>
                  <a:tcPr/>
                </a:tc>
                <a:extLst>
                  <a:ext uri="{0D108BD9-81ED-4DB2-BD59-A6C34878D82A}">
                    <a16:rowId xmlns:a16="http://schemas.microsoft.com/office/drawing/2014/main" val="1192782271"/>
                  </a:ext>
                </a:extLst>
              </a:tr>
              <a:tr h="370840">
                <a:tc>
                  <a:txBody>
                    <a:bodyPr/>
                    <a:lstStyle/>
                    <a:p>
                      <a:pPr algn="ctr"/>
                      <a:r>
                        <a:rPr lang="en-US" b="1"/>
                        <a:t>fucking</a:t>
                      </a:r>
                    </a:p>
                  </a:txBody>
                  <a:tcPr/>
                </a:tc>
                <a:tc>
                  <a:txBody>
                    <a:bodyPr/>
                    <a:lstStyle/>
                    <a:p>
                      <a:pPr algn="ctr"/>
                      <a:r>
                        <a:rPr lang="en-US"/>
                        <a:t>4.02%</a:t>
                      </a:r>
                    </a:p>
                  </a:txBody>
                  <a:tcPr/>
                </a:tc>
                <a:extLst>
                  <a:ext uri="{0D108BD9-81ED-4DB2-BD59-A6C34878D82A}">
                    <a16:rowId xmlns:a16="http://schemas.microsoft.com/office/drawing/2014/main" val="2601492678"/>
                  </a:ext>
                </a:extLst>
              </a:tr>
              <a:tr h="370840">
                <a:tc>
                  <a:txBody>
                    <a:bodyPr/>
                    <a:lstStyle/>
                    <a:p>
                      <a:pPr algn="ctr"/>
                      <a:r>
                        <a:rPr lang="en-US" b="1"/>
                        <a:t>fuck</a:t>
                      </a:r>
                    </a:p>
                  </a:txBody>
                  <a:tcPr/>
                </a:tc>
                <a:tc>
                  <a:txBody>
                    <a:bodyPr/>
                    <a:lstStyle/>
                    <a:p>
                      <a:pPr algn="ctr"/>
                      <a:r>
                        <a:rPr lang="en-US"/>
                        <a:t>3.83%</a:t>
                      </a:r>
                    </a:p>
                  </a:txBody>
                  <a:tcPr/>
                </a:tc>
                <a:extLst>
                  <a:ext uri="{0D108BD9-81ED-4DB2-BD59-A6C34878D82A}">
                    <a16:rowId xmlns:a16="http://schemas.microsoft.com/office/drawing/2014/main" val="3839271770"/>
                  </a:ext>
                </a:extLst>
              </a:tr>
            </a:tbl>
          </a:graphicData>
        </a:graphic>
      </p:graphicFrame>
      <p:graphicFrame>
        <p:nvGraphicFramePr>
          <p:cNvPr id="6" name="Table 7">
            <a:extLst>
              <a:ext uri="{FF2B5EF4-FFF2-40B4-BE49-F238E27FC236}">
                <a16:creationId xmlns:a16="http://schemas.microsoft.com/office/drawing/2014/main" id="{242F54BE-16E7-6DFE-2AF8-4356BA41B5EC}"/>
              </a:ext>
            </a:extLst>
          </p:cNvPr>
          <p:cNvGraphicFramePr>
            <a:graphicFrameLocks noGrp="1"/>
          </p:cNvGraphicFramePr>
          <p:nvPr>
            <p:extLst>
              <p:ext uri="{D42A27DB-BD31-4B8C-83A1-F6EECF244321}">
                <p14:modId xmlns:p14="http://schemas.microsoft.com/office/powerpoint/2010/main" val="1054016643"/>
              </p:ext>
            </p:extLst>
          </p:nvPr>
        </p:nvGraphicFramePr>
        <p:xfrm>
          <a:off x="3205000" y="4374224"/>
          <a:ext cx="2787630" cy="2227424"/>
        </p:xfrm>
        <a:graphic>
          <a:graphicData uri="http://schemas.openxmlformats.org/drawingml/2006/table">
            <a:tbl>
              <a:tblPr firstRow="1" bandRow="1">
                <a:tableStyleId>{5C22544A-7EE6-4342-B048-85BDC9FD1C3A}</a:tableStyleId>
              </a:tblPr>
              <a:tblGrid>
                <a:gridCol w="1393815">
                  <a:extLst>
                    <a:ext uri="{9D8B030D-6E8A-4147-A177-3AD203B41FA5}">
                      <a16:colId xmlns:a16="http://schemas.microsoft.com/office/drawing/2014/main" val="100321183"/>
                    </a:ext>
                  </a:extLst>
                </a:gridCol>
                <a:gridCol w="1393815">
                  <a:extLst>
                    <a:ext uri="{9D8B030D-6E8A-4147-A177-3AD203B41FA5}">
                      <a16:colId xmlns:a16="http://schemas.microsoft.com/office/drawing/2014/main" val="2882529780"/>
                    </a:ext>
                  </a:extLst>
                </a:gridCol>
              </a:tblGrid>
              <a:tr h="373224">
                <a:tc gridSpan="2">
                  <a:txBody>
                    <a:bodyPr/>
                    <a:lstStyle/>
                    <a:p>
                      <a:pPr algn="ctr"/>
                      <a:r>
                        <a:rPr lang="en-US"/>
                        <a:t>Non-Derogatory</a:t>
                      </a:r>
                    </a:p>
                  </a:txBody>
                  <a:tcPr/>
                </a:tc>
                <a:tc hMerge="1">
                  <a:txBody>
                    <a:bodyPr/>
                    <a:lstStyle/>
                    <a:p>
                      <a:endParaRPr lang="en-US"/>
                    </a:p>
                  </a:txBody>
                  <a:tcPr/>
                </a:tc>
                <a:extLst>
                  <a:ext uri="{0D108BD9-81ED-4DB2-BD59-A6C34878D82A}">
                    <a16:rowId xmlns:a16="http://schemas.microsoft.com/office/drawing/2014/main" val="2746689683"/>
                  </a:ext>
                </a:extLst>
              </a:tr>
              <a:tr h="370840">
                <a:tc>
                  <a:txBody>
                    <a:bodyPr/>
                    <a:lstStyle/>
                    <a:p>
                      <a:pPr algn="ctr"/>
                      <a:r>
                        <a:rPr lang="en-US" b="1"/>
                        <a:t>nigger</a:t>
                      </a:r>
                    </a:p>
                  </a:txBody>
                  <a:tcPr/>
                </a:tc>
                <a:tc>
                  <a:txBody>
                    <a:bodyPr/>
                    <a:lstStyle/>
                    <a:p>
                      <a:pPr algn="ctr"/>
                      <a:r>
                        <a:rPr lang="en-US"/>
                        <a:t>14.07%</a:t>
                      </a:r>
                    </a:p>
                  </a:txBody>
                  <a:tcPr/>
                </a:tc>
                <a:extLst>
                  <a:ext uri="{0D108BD9-81ED-4DB2-BD59-A6C34878D82A}">
                    <a16:rowId xmlns:a16="http://schemas.microsoft.com/office/drawing/2014/main" val="1004609063"/>
                  </a:ext>
                </a:extLst>
              </a:tr>
              <a:tr h="370840">
                <a:tc>
                  <a:txBody>
                    <a:bodyPr/>
                    <a:lstStyle/>
                    <a:p>
                      <a:pPr algn="ctr"/>
                      <a:r>
                        <a:rPr lang="en-US" b="1"/>
                        <a:t>people</a:t>
                      </a:r>
                    </a:p>
                  </a:txBody>
                  <a:tcPr/>
                </a:tc>
                <a:tc>
                  <a:txBody>
                    <a:bodyPr/>
                    <a:lstStyle/>
                    <a:p>
                      <a:pPr algn="ctr"/>
                      <a:r>
                        <a:rPr lang="en-US"/>
                        <a:t>9.24%</a:t>
                      </a:r>
                    </a:p>
                  </a:txBody>
                  <a:tcPr/>
                </a:tc>
                <a:extLst>
                  <a:ext uri="{0D108BD9-81ED-4DB2-BD59-A6C34878D82A}">
                    <a16:rowId xmlns:a16="http://schemas.microsoft.com/office/drawing/2014/main" val="1903922313"/>
                  </a:ext>
                </a:extLst>
              </a:tr>
              <a:tr h="370840">
                <a:tc>
                  <a:txBody>
                    <a:bodyPr/>
                    <a:lstStyle/>
                    <a:p>
                      <a:pPr algn="ctr"/>
                      <a:r>
                        <a:rPr lang="en-US" b="1"/>
                        <a:t>faggot</a:t>
                      </a:r>
                    </a:p>
                  </a:txBody>
                  <a:tcPr/>
                </a:tc>
                <a:tc>
                  <a:txBody>
                    <a:bodyPr/>
                    <a:lstStyle/>
                    <a:p>
                      <a:pPr algn="ctr"/>
                      <a:r>
                        <a:rPr lang="en-US"/>
                        <a:t>8.53%</a:t>
                      </a:r>
                    </a:p>
                  </a:txBody>
                  <a:tcPr/>
                </a:tc>
                <a:extLst>
                  <a:ext uri="{0D108BD9-81ED-4DB2-BD59-A6C34878D82A}">
                    <a16:rowId xmlns:a16="http://schemas.microsoft.com/office/drawing/2014/main" val="1356071212"/>
                  </a:ext>
                </a:extLst>
              </a:tr>
              <a:tr h="370840">
                <a:tc>
                  <a:txBody>
                    <a:bodyPr/>
                    <a:lstStyle/>
                    <a:p>
                      <a:pPr algn="ctr"/>
                      <a:r>
                        <a:rPr lang="en-US" b="1"/>
                        <a:t>word</a:t>
                      </a:r>
                    </a:p>
                  </a:txBody>
                  <a:tcPr/>
                </a:tc>
                <a:tc>
                  <a:txBody>
                    <a:bodyPr/>
                    <a:lstStyle/>
                    <a:p>
                      <a:pPr algn="ctr"/>
                      <a:r>
                        <a:rPr lang="en-US"/>
                        <a:t>7.38%</a:t>
                      </a:r>
                    </a:p>
                  </a:txBody>
                  <a:tcPr/>
                </a:tc>
                <a:extLst>
                  <a:ext uri="{0D108BD9-81ED-4DB2-BD59-A6C34878D82A}">
                    <a16:rowId xmlns:a16="http://schemas.microsoft.com/office/drawing/2014/main" val="682060718"/>
                  </a:ext>
                </a:extLst>
              </a:tr>
              <a:tr h="370840">
                <a:tc>
                  <a:txBody>
                    <a:bodyPr/>
                    <a:lstStyle/>
                    <a:p>
                      <a:pPr algn="ctr"/>
                      <a:r>
                        <a:rPr lang="en-US" b="1"/>
                        <a:t>like</a:t>
                      </a:r>
                    </a:p>
                  </a:txBody>
                  <a:tcPr/>
                </a:tc>
                <a:tc>
                  <a:txBody>
                    <a:bodyPr/>
                    <a:lstStyle/>
                    <a:p>
                      <a:pPr algn="ctr"/>
                      <a:r>
                        <a:rPr lang="en-US"/>
                        <a:t>7.16%</a:t>
                      </a:r>
                    </a:p>
                  </a:txBody>
                  <a:tcPr/>
                </a:tc>
                <a:extLst>
                  <a:ext uri="{0D108BD9-81ED-4DB2-BD59-A6C34878D82A}">
                    <a16:rowId xmlns:a16="http://schemas.microsoft.com/office/drawing/2014/main" val="937915820"/>
                  </a:ext>
                </a:extLst>
              </a:tr>
            </a:tbl>
          </a:graphicData>
        </a:graphic>
      </p:graphicFrame>
      <p:graphicFrame>
        <p:nvGraphicFramePr>
          <p:cNvPr id="8" name="Table 8">
            <a:extLst>
              <a:ext uri="{FF2B5EF4-FFF2-40B4-BE49-F238E27FC236}">
                <a16:creationId xmlns:a16="http://schemas.microsoft.com/office/drawing/2014/main" id="{D30ED681-D05B-EDE5-DD98-E03C52FD7730}"/>
              </a:ext>
            </a:extLst>
          </p:cNvPr>
          <p:cNvGraphicFramePr>
            <a:graphicFrameLocks noGrp="1"/>
          </p:cNvGraphicFramePr>
          <p:nvPr>
            <p:extLst>
              <p:ext uri="{D42A27DB-BD31-4B8C-83A1-F6EECF244321}">
                <p14:modId xmlns:p14="http://schemas.microsoft.com/office/powerpoint/2010/main" val="3901125024"/>
              </p:ext>
            </p:extLst>
          </p:nvPr>
        </p:nvGraphicFramePr>
        <p:xfrm>
          <a:off x="6109226" y="3698489"/>
          <a:ext cx="2772124" cy="2225040"/>
        </p:xfrm>
        <a:graphic>
          <a:graphicData uri="http://schemas.openxmlformats.org/drawingml/2006/table">
            <a:tbl>
              <a:tblPr firstRow="1" bandRow="1">
                <a:tableStyleId>{5C22544A-7EE6-4342-B048-85BDC9FD1C3A}</a:tableStyleId>
              </a:tblPr>
              <a:tblGrid>
                <a:gridCol w="1386062">
                  <a:extLst>
                    <a:ext uri="{9D8B030D-6E8A-4147-A177-3AD203B41FA5}">
                      <a16:colId xmlns:a16="http://schemas.microsoft.com/office/drawing/2014/main" val="2498052484"/>
                    </a:ext>
                  </a:extLst>
                </a:gridCol>
                <a:gridCol w="1386062">
                  <a:extLst>
                    <a:ext uri="{9D8B030D-6E8A-4147-A177-3AD203B41FA5}">
                      <a16:colId xmlns:a16="http://schemas.microsoft.com/office/drawing/2014/main" val="1287261952"/>
                    </a:ext>
                  </a:extLst>
                </a:gridCol>
              </a:tblGrid>
              <a:tr h="370840">
                <a:tc gridSpan="2">
                  <a:txBody>
                    <a:bodyPr/>
                    <a:lstStyle/>
                    <a:p>
                      <a:pPr algn="ctr"/>
                      <a:r>
                        <a:rPr lang="en-US"/>
                        <a:t>Offensive</a:t>
                      </a:r>
                    </a:p>
                  </a:txBody>
                  <a:tcPr/>
                </a:tc>
                <a:tc hMerge="1">
                  <a:txBody>
                    <a:bodyPr/>
                    <a:lstStyle/>
                    <a:p>
                      <a:endParaRPr lang="en-US"/>
                    </a:p>
                  </a:txBody>
                  <a:tcPr/>
                </a:tc>
                <a:extLst>
                  <a:ext uri="{0D108BD9-81ED-4DB2-BD59-A6C34878D82A}">
                    <a16:rowId xmlns:a16="http://schemas.microsoft.com/office/drawing/2014/main" val="2845637997"/>
                  </a:ext>
                </a:extLst>
              </a:tr>
              <a:tr h="370840">
                <a:tc>
                  <a:txBody>
                    <a:bodyPr/>
                    <a:lstStyle/>
                    <a:p>
                      <a:pPr algn="ctr"/>
                      <a:r>
                        <a:rPr lang="en-US" b="1"/>
                        <a:t>bitch</a:t>
                      </a:r>
                    </a:p>
                  </a:txBody>
                  <a:tcPr/>
                </a:tc>
                <a:tc>
                  <a:txBody>
                    <a:bodyPr/>
                    <a:lstStyle/>
                    <a:p>
                      <a:pPr algn="ctr"/>
                      <a:r>
                        <a:rPr lang="en-US"/>
                        <a:t>30.84%</a:t>
                      </a:r>
                    </a:p>
                  </a:txBody>
                  <a:tcPr/>
                </a:tc>
                <a:extLst>
                  <a:ext uri="{0D108BD9-81ED-4DB2-BD59-A6C34878D82A}">
                    <a16:rowId xmlns:a16="http://schemas.microsoft.com/office/drawing/2014/main" val="3807299696"/>
                  </a:ext>
                </a:extLst>
              </a:tr>
              <a:tr h="370840">
                <a:tc>
                  <a:txBody>
                    <a:bodyPr/>
                    <a:lstStyle/>
                    <a:p>
                      <a:pPr algn="ctr"/>
                      <a:r>
                        <a:rPr lang="en-US" b="1"/>
                        <a:t>hoe</a:t>
                      </a:r>
                    </a:p>
                  </a:txBody>
                  <a:tcPr/>
                </a:tc>
                <a:tc>
                  <a:txBody>
                    <a:bodyPr/>
                    <a:lstStyle/>
                    <a:p>
                      <a:pPr algn="ctr"/>
                      <a:r>
                        <a:rPr lang="en-US"/>
                        <a:t>11.53%</a:t>
                      </a:r>
                    </a:p>
                  </a:txBody>
                  <a:tcPr/>
                </a:tc>
                <a:extLst>
                  <a:ext uri="{0D108BD9-81ED-4DB2-BD59-A6C34878D82A}">
                    <a16:rowId xmlns:a16="http://schemas.microsoft.com/office/drawing/2014/main" val="1003250062"/>
                  </a:ext>
                </a:extLst>
              </a:tr>
              <a:tr h="370840">
                <a:tc>
                  <a:txBody>
                    <a:bodyPr/>
                    <a:lstStyle/>
                    <a:p>
                      <a:pPr algn="ctr"/>
                      <a:r>
                        <a:rPr lang="en-US" b="1"/>
                        <a:t>pussy</a:t>
                      </a:r>
                    </a:p>
                  </a:txBody>
                  <a:tcPr/>
                </a:tc>
                <a:tc>
                  <a:txBody>
                    <a:bodyPr/>
                    <a:lstStyle/>
                    <a:p>
                      <a:pPr algn="ctr"/>
                      <a:r>
                        <a:rPr lang="en-US"/>
                        <a:t>6.02%</a:t>
                      </a:r>
                    </a:p>
                  </a:txBody>
                  <a:tcPr/>
                </a:tc>
                <a:extLst>
                  <a:ext uri="{0D108BD9-81ED-4DB2-BD59-A6C34878D82A}">
                    <a16:rowId xmlns:a16="http://schemas.microsoft.com/office/drawing/2014/main" val="3052910805"/>
                  </a:ext>
                </a:extLst>
              </a:tr>
              <a:tr h="370840">
                <a:tc>
                  <a:txBody>
                    <a:bodyPr/>
                    <a:lstStyle/>
                    <a:p>
                      <a:pPr algn="ctr"/>
                      <a:r>
                        <a:rPr lang="en-US" b="1"/>
                        <a:t>nigga</a:t>
                      </a:r>
                    </a:p>
                  </a:txBody>
                  <a:tcPr/>
                </a:tc>
                <a:tc>
                  <a:txBody>
                    <a:bodyPr/>
                    <a:lstStyle/>
                    <a:p>
                      <a:pPr algn="ctr"/>
                      <a:r>
                        <a:rPr lang="en-US"/>
                        <a:t>4.96%</a:t>
                      </a:r>
                    </a:p>
                  </a:txBody>
                  <a:tcPr/>
                </a:tc>
                <a:extLst>
                  <a:ext uri="{0D108BD9-81ED-4DB2-BD59-A6C34878D82A}">
                    <a16:rowId xmlns:a16="http://schemas.microsoft.com/office/drawing/2014/main" val="3135136938"/>
                  </a:ext>
                </a:extLst>
              </a:tr>
              <a:tr h="370840">
                <a:tc>
                  <a:txBody>
                    <a:bodyPr/>
                    <a:lstStyle/>
                    <a:p>
                      <a:pPr algn="ctr"/>
                      <a:r>
                        <a:rPr lang="en-US" b="1"/>
                        <a:t>fuck</a:t>
                      </a:r>
                    </a:p>
                  </a:txBody>
                  <a:tcPr/>
                </a:tc>
                <a:tc>
                  <a:txBody>
                    <a:bodyPr/>
                    <a:lstStyle/>
                    <a:p>
                      <a:pPr algn="ctr"/>
                      <a:r>
                        <a:rPr lang="en-US"/>
                        <a:t>3.79%</a:t>
                      </a:r>
                    </a:p>
                  </a:txBody>
                  <a:tcPr/>
                </a:tc>
                <a:extLst>
                  <a:ext uri="{0D108BD9-81ED-4DB2-BD59-A6C34878D82A}">
                    <a16:rowId xmlns:a16="http://schemas.microsoft.com/office/drawing/2014/main" val="2996893424"/>
                  </a:ext>
                </a:extLst>
              </a:tr>
            </a:tbl>
          </a:graphicData>
        </a:graphic>
      </p:graphicFrame>
      <p:graphicFrame>
        <p:nvGraphicFramePr>
          <p:cNvPr id="9" name="Table 9">
            <a:extLst>
              <a:ext uri="{FF2B5EF4-FFF2-40B4-BE49-F238E27FC236}">
                <a16:creationId xmlns:a16="http://schemas.microsoft.com/office/drawing/2014/main" id="{4D6FD6D8-C89B-A594-72AE-71A94455B096}"/>
              </a:ext>
            </a:extLst>
          </p:cNvPr>
          <p:cNvGraphicFramePr>
            <a:graphicFrameLocks noGrp="1"/>
          </p:cNvGraphicFramePr>
          <p:nvPr>
            <p:extLst>
              <p:ext uri="{D42A27DB-BD31-4B8C-83A1-F6EECF244321}">
                <p14:modId xmlns:p14="http://schemas.microsoft.com/office/powerpoint/2010/main" val="3588581845"/>
              </p:ext>
            </p:extLst>
          </p:nvPr>
        </p:nvGraphicFramePr>
        <p:xfrm>
          <a:off x="8984698" y="4086678"/>
          <a:ext cx="2787678" cy="2225040"/>
        </p:xfrm>
        <a:graphic>
          <a:graphicData uri="http://schemas.openxmlformats.org/drawingml/2006/table">
            <a:tbl>
              <a:tblPr firstRow="1" bandRow="1">
                <a:tableStyleId>{5C22544A-7EE6-4342-B048-85BDC9FD1C3A}</a:tableStyleId>
              </a:tblPr>
              <a:tblGrid>
                <a:gridCol w="1393839">
                  <a:extLst>
                    <a:ext uri="{9D8B030D-6E8A-4147-A177-3AD203B41FA5}">
                      <a16:colId xmlns:a16="http://schemas.microsoft.com/office/drawing/2014/main" val="3213808894"/>
                    </a:ext>
                  </a:extLst>
                </a:gridCol>
                <a:gridCol w="1393839">
                  <a:extLst>
                    <a:ext uri="{9D8B030D-6E8A-4147-A177-3AD203B41FA5}">
                      <a16:colId xmlns:a16="http://schemas.microsoft.com/office/drawing/2014/main" val="3690121625"/>
                    </a:ext>
                  </a:extLst>
                </a:gridCol>
              </a:tblGrid>
              <a:tr h="370840">
                <a:tc gridSpan="2">
                  <a:txBody>
                    <a:bodyPr/>
                    <a:lstStyle/>
                    <a:p>
                      <a:pPr algn="ctr"/>
                      <a:r>
                        <a:rPr lang="en-US"/>
                        <a:t>Homonymous</a:t>
                      </a:r>
                    </a:p>
                  </a:txBody>
                  <a:tcPr/>
                </a:tc>
                <a:tc hMerge="1">
                  <a:txBody>
                    <a:bodyPr/>
                    <a:lstStyle/>
                    <a:p>
                      <a:endParaRPr lang="en-US"/>
                    </a:p>
                  </a:txBody>
                  <a:tcPr/>
                </a:tc>
                <a:extLst>
                  <a:ext uri="{0D108BD9-81ED-4DB2-BD59-A6C34878D82A}">
                    <a16:rowId xmlns:a16="http://schemas.microsoft.com/office/drawing/2014/main" val="2622758682"/>
                  </a:ext>
                </a:extLst>
              </a:tr>
              <a:tr h="370840">
                <a:tc>
                  <a:txBody>
                    <a:bodyPr/>
                    <a:lstStyle/>
                    <a:p>
                      <a:pPr algn="ctr"/>
                      <a:r>
                        <a:rPr lang="en-US" b="1"/>
                        <a:t>tranny</a:t>
                      </a:r>
                    </a:p>
                  </a:txBody>
                  <a:tcPr/>
                </a:tc>
                <a:tc>
                  <a:txBody>
                    <a:bodyPr/>
                    <a:lstStyle/>
                    <a:p>
                      <a:pPr algn="ctr"/>
                      <a:r>
                        <a:rPr lang="en-US"/>
                        <a:t>26.12%</a:t>
                      </a:r>
                    </a:p>
                  </a:txBody>
                  <a:tcPr/>
                </a:tc>
                <a:extLst>
                  <a:ext uri="{0D108BD9-81ED-4DB2-BD59-A6C34878D82A}">
                    <a16:rowId xmlns:a16="http://schemas.microsoft.com/office/drawing/2014/main" val="2976262128"/>
                  </a:ext>
                </a:extLst>
              </a:tr>
              <a:tr h="370840">
                <a:tc>
                  <a:txBody>
                    <a:bodyPr/>
                    <a:lstStyle/>
                    <a:p>
                      <a:pPr algn="ctr"/>
                      <a:r>
                        <a:rPr lang="en-US" b="1"/>
                        <a:t>car</a:t>
                      </a:r>
                    </a:p>
                  </a:txBody>
                  <a:tcPr/>
                </a:tc>
                <a:tc>
                  <a:txBody>
                    <a:bodyPr/>
                    <a:lstStyle/>
                    <a:p>
                      <a:pPr algn="ctr"/>
                      <a:r>
                        <a:rPr lang="en-US"/>
                        <a:t>9.13%</a:t>
                      </a:r>
                    </a:p>
                  </a:txBody>
                  <a:tcPr/>
                </a:tc>
                <a:extLst>
                  <a:ext uri="{0D108BD9-81ED-4DB2-BD59-A6C34878D82A}">
                    <a16:rowId xmlns:a16="http://schemas.microsoft.com/office/drawing/2014/main" val="425804725"/>
                  </a:ext>
                </a:extLst>
              </a:tr>
              <a:tr h="370840">
                <a:tc>
                  <a:txBody>
                    <a:bodyPr/>
                    <a:lstStyle/>
                    <a:p>
                      <a:pPr algn="ctr"/>
                      <a:r>
                        <a:rPr lang="en-US" b="1"/>
                        <a:t>like</a:t>
                      </a:r>
                    </a:p>
                  </a:txBody>
                  <a:tcPr/>
                </a:tc>
                <a:tc>
                  <a:txBody>
                    <a:bodyPr/>
                    <a:lstStyle/>
                    <a:p>
                      <a:pPr algn="ctr"/>
                      <a:r>
                        <a:rPr lang="en-US"/>
                        <a:t>5.98%</a:t>
                      </a:r>
                    </a:p>
                  </a:txBody>
                  <a:tcPr/>
                </a:tc>
                <a:extLst>
                  <a:ext uri="{0D108BD9-81ED-4DB2-BD59-A6C34878D82A}">
                    <a16:rowId xmlns:a16="http://schemas.microsoft.com/office/drawing/2014/main" val="1787170618"/>
                  </a:ext>
                </a:extLst>
              </a:tr>
              <a:tr h="370840">
                <a:tc>
                  <a:txBody>
                    <a:bodyPr/>
                    <a:lstStyle/>
                    <a:p>
                      <a:pPr algn="ctr"/>
                      <a:r>
                        <a:rPr lang="en-US" b="1"/>
                        <a:t>would</a:t>
                      </a:r>
                    </a:p>
                  </a:txBody>
                  <a:tcPr/>
                </a:tc>
                <a:tc>
                  <a:txBody>
                    <a:bodyPr/>
                    <a:lstStyle/>
                    <a:p>
                      <a:pPr algn="ctr"/>
                      <a:r>
                        <a:rPr lang="en-US"/>
                        <a:t>5.40%</a:t>
                      </a:r>
                    </a:p>
                  </a:txBody>
                  <a:tcPr/>
                </a:tc>
                <a:extLst>
                  <a:ext uri="{0D108BD9-81ED-4DB2-BD59-A6C34878D82A}">
                    <a16:rowId xmlns:a16="http://schemas.microsoft.com/office/drawing/2014/main" val="1924312834"/>
                  </a:ext>
                </a:extLst>
              </a:tr>
              <a:tr h="370840">
                <a:tc>
                  <a:txBody>
                    <a:bodyPr/>
                    <a:lstStyle/>
                    <a:p>
                      <a:pPr algn="ctr"/>
                      <a:r>
                        <a:rPr lang="en-US" b="1"/>
                        <a:t>k</a:t>
                      </a:r>
                    </a:p>
                  </a:txBody>
                  <a:tcPr/>
                </a:tc>
                <a:tc>
                  <a:txBody>
                    <a:bodyPr/>
                    <a:lstStyle/>
                    <a:p>
                      <a:pPr algn="ctr"/>
                      <a:r>
                        <a:rPr lang="en-US"/>
                        <a:t>4.78%</a:t>
                      </a:r>
                    </a:p>
                  </a:txBody>
                  <a:tcPr/>
                </a:tc>
                <a:extLst>
                  <a:ext uri="{0D108BD9-81ED-4DB2-BD59-A6C34878D82A}">
                    <a16:rowId xmlns:a16="http://schemas.microsoft.com/office/drawing/2014/main" val="2156806143"/>
                  </a:ext>
                </a:extLst>
              </a:tr>
            </a:tbl>
          </a:graphicData>
        </a:graphic>
      </p:graphicFrame>
    </p:spTree>
    <p:extLst>
      <p:ext uri="{BB962C8B-B14F-4D97-AF65-F5344CB8AC3E}">
        <p14:creationId xmlns:p14="http://schemas.microsoft.com/office/powerpoint/2010/main" val="4001048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1543E2-0171-FEBD-BEEE-9C772E67B0C0}"/>
              </a:ext>
            </a:extLst>
          </p:cNvPr>
          <p:cNvSpPr>
            <a:spLocks noGrp="1"/>
          </p:cNvSpPr>
          <p:nvPr>
            <p:ph type="ftr" sz="quarter" idx="3"/>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8650D23-B93E-79E9-B97B-EF67404EF1D5}"/>
              </a:ext>
            </a:extLst>
          </p:cNvPr>
          <p:cNvSpPr>
            <a:spLocks noGrp="1"/>
          </p:cNvSpPr>
          <p:nvPr>
            <p:ph type="sldNum" sz="quarter" idx="4"/>
          </p:nvPr>
        </p:nvSpPr>
        <p:spPr/>
        <p:txBody>
          <a:bodyPr lIns="91440" tIns="45720" rIns="91440" bIns="45720" anchor="ctr"/>
          <a:lstStyle/>
          <a:p>
            <a:pPr>
              <a:defRPr/>
            </a:pPr>
            <a:r>
              <a:rPr lang="en-US"/>
              <a:t>31</a:t>
            </a:r>
          </a:p>
        </p:txBody>
      </p:sp>
      <p:graphicFrame>
        <p:nvGraphicFramePr>
          <p:cNvPr id="6" name="Table 6">
            <a:extLst>
              <a:ext uri="{FF2B5EF4-FFF2-40B4-BE49-F238E27FC236}">
                <a16:creationId xmlns:a16="http://schemas.microsoft.com/office/drawing/2014/main" id="{A884B444-09C4-060E-DD16-C2D0FAF88BE7}"/>
              </a:ext>
            </a:extLst>
          </p:cNvPr>
          <p:cNvGraphicFramePr>
            <a:graphicFrameLocks noGrp="1"/>
          </p:cNvGraphicFramePr>
          <p:nvPr>
            <p:extLst>
              <p:ext uri="{D42A27DB-BD31-4B8C-83A1-F6EECF244321}">
                <p14:modId xmlns:p14="http://schemas.microsoft.com/office/powerpoint/2010/main" val="53884086"/>
              </p:ext>
            </p:extLst>
          </p:nvPr>
        </p:nvGraphicFramePr>
        <p:xfrm>
          <a:off x="2169831" y="1469999"/>
          <a:ext cx="8246396" cy="2256935"/>
        </p:xfrm>
        <a:graphic>
          <a:graphicData uri="http://schemas.openxmlformats.org/drawingml/2006/table">
            <a:tbl>
              <a:tblPr firstRow="1" bandRow="1">
                <a:tableStyleId>{5C22544A-7EE6-4342-B048-85BDC9FD1C3A}</a:tableStyleId>
              </a:tblPr>
              <a:tblGrid>
                <a:gridCol w="2061599">
                  <a:extLst>
                    <a:ext uri="{9D8B030D-6E8A-4147-A177-3AD203B41FA5}">
                      <a16:colId xmlns:a16="http://schemas.microsoft.com/office/drawing/2014/main" val="603113607"/>
                    </a:ext>
                  </a:extLst>
                </a:gridCol>
                <a:gridCol w="2061599">
                  <a:extLst>
                    <a:ext uri="{9D8B030D-6E8A-4147-A177-3AD203B41FA5}">
                      <a16:colId xmlns:a16="http://schemas.microsoft.com/office/drawing/2014/main" val="2683159774"/>
                    </a:ext>
                  </a:extLst>
                </a:gridCol>
                <a:gridCol w="2061599">
                  <a:extLst>
                    <a:ext uri="{9D8B030D-6E8A-4147-A177-3AD203B41FA5}">
                      <a16:colId xmlns:a16="http://schemas.microsoft.com/office/drawing/2014/main" val="2800109755"/>
                    </a:ext>
                  </a:extLst>
                </a:gridCol>
                <a:gridCol w="2061599">
                  <a:extLst>
                    <a:ext uri="{9D8B030D-6E8A-4147-A177-3AD203B41FA5}">
                      <a16:colId xmlns:a16="http://schemas.microsoft.com/office/drawing/2014/main" val="1585514826"/>
                    </a:ext>
                  </a:extLst>
                </a:gridCol>
              </a:tblGrid>
              <a:tr h="451387">
                <a:tc>
                  <a:txBody>
                    <a:bodyPr/>
                    <a:lstStyle/>
                    <a:p>
                      <a:pPr lvl="0" algn="ctr">
                        <a:buNone/>
                      </a:pPr>
                      <a:endParaRPr lang="en-US"/>
                    </a:p>
                  </a:txBody>
                  <a:tcPr/>
                </a:tc>
                <a:tc>
                  <a:txBody>
                    <a:bodyPr/>
                    <a:lstStyle/>
                    <a:p>
                      <a:pPr algn="ctr"/>
                      <a:r>
                        <a:rPr lang="en-US"/>
                        <a:t>Training</a:t>
                      </a:r>
                    </a:p>
                  </a:txBody>
                  <a:tcPr/>
                </a:tc>
                <a:tc>
                  <a:txBody>
                    <a:bodyPr/>
                    <a:lstStyle/>
                    <a:p>
                      <a:pPr algn="ctr"/>
                      <a:r>
                        <a:rPr lang="en-US"/>
                        <a:t>Validation</a:t>
                      </a:r>
                    </a:p>
                  </a:txBody>
                  <a:tcPr/>
                </a:tc>
                <a:tc>
                  <a:txBody>
                    <a:bodyPr/>
                    <a:lstStyle/>
                    <a:p>
                      <a:pPr algn="ctr"/>
                      <a:r>
                        <a:rPr lang="en-US"/>
                        <a:t>Testing</a:t>
                      </a:r>
                    </a:p>
                  </a:txBody>
                  <a:tcPr/>
                </a:tc>
                <a:extLst>
                  <a:ext uri="{0D108BD9-81ED-4DB2-BD59-A6C34878D82A}">
                    <a16:rowId xmlns:a16="http://schemas.microsoft.com/office/drawing/2014/main" val="3701781324"/>
                  </a:ext>
                </a:extLst>
              </a:tr>
              <a:tr h="451387">
                <a:tc>
                  <a:txBody>
                    <a:bodyPr/>
                    <a:lstStyle/>
                    <a:p>
                      <a:pPr lvl="0" algn="ctr">
                        <a:buNone/>
                      </a:pPr>
                      <a:r>
                        <a:rPr lang="en-US" b="1"/>
                        <a:t>Accuracy</a:t>
                      </a:r>
                    </a:p>
                  </a:txBody>
                  <a:tcPr/>
                </a:tc>
                <a:tc>
                  <a:txBody>
                    <a:bodyPr/>
                    <a:lstStyle/>
                    <a:p>
                      <a:pPr lvl="0" algn="ctr">
                        <a:buNone/>
                      </a:pPr>
                      <a:r>
                        <a:rPr lang="en-US" sz="2000" b="1" i="0" u="none" strike="noStrike" noProof="0">
                          <a:solidFill>
                            <a:schemeClr val="tx1"/>
                          </a:solidFill>
                          <a:latin typeface="Arial"/>
                        </a:rPr>
                        <a:t>87.55%</a:t>
                      </a:r>
                      <a:endParaRPr lang="en-US" b="1">
                        <a:solidFill>
                          <a:schemeClr val="tx1"/>
                        </a:solidFill>
                      </a:endParaRPr>
                    </a:p>
                  </a:txBody>
                  <a:tcPr/>
                </a:tc>
                <a:tc>
                  <a:txBody>
                    <a:bodyPr/>
                    <a:lstStyle/>
                    <a:p>
                      <a:pPr lvl="0" algn="ctr">
                        <a:buNone/>
                      </a:pPr>
                      <a:r>
                        <a:rPr lang="en-US" sz="2000" b="1" i="0" u="none" strike="noStrike" noProof="0">
                          <a:solidFill>
                            <a:schemeClr val="tx1"/>
                          </a:solidFill>
                          <a:latin typeface="Arial"/>
                        </a:rPr>
                        <a:t>84.37%</a:t>
                      </a:r>
                      <a:endParaRPr lang="en-US" b="1">
                        <a:solidFill>
                          <a:schemeClr val="tx1"/>
                        </a:solidFill>
                      </a:endParaRPr>
                    </a:p>
                  </a:txBody>
                  <a:tcPr/>
                </a:tc>
                <a:tc>
                  <a:txBody>
                    <a:bodyPr/>
                    <a:lstStyle/>
                    <a:p>
                      <a:pPr algn="ctr"/>
                      <a:r>
                        <a:rPr lang="en-US" sz="2000" b="1"/>
                        <a:t>84.74%</a:t>
                      </a:r>
                    </a:p>
                  </a:txBody>
                  <a:tcPr>
                    <a:solidFill>
                      <a:schemeClr val="accent6">
                        <a:lumMod val="60000"/>
                        <a:lumOff val="40000"/>
                      </a:schemeClr>
                    </a:solidFill>
                  </a:tcPr>
                </a:tc>
                <a:extLst>
                  <a:ext uri="{0D108BD9-81ED-4DB2-BD59-A6C34878D82A}">
                    <a16:rowId xmlns:a16="http://schemas.microsoft.com/office/drawing/2014/main" val="2454405088"/>
                  </a:ext>
                </a:extLst>
              </a:tr>
              <a:tr h="451387">
                <a:tc>
                  <a:txBody>
                    <a:bodyPr/>
                    <a:lstStyle/>
                    <a:p>
                      <a:pPr lvl="0" algn="ctr">
                        <a:buNone/>
                      </a:pPr>
                      <a:r>
                        <a:rPr lang="en-US" b="1"/>
                        <a:t>Precision</a:t>
                      </a:r>
                    </a:p>
                  </a:txBody>
                  <a:tcPr/>
                </a:tc>
                <a:tc>
                  <a:txBody>
                    <a:bodyPr/>
                    <a:lstStyle/>
                    <a:p>
                      <a:pPr lvl="0" algn="ctr">
                        <a:buNone/>
                      </a:pPr>
                      <a:r>
                        <a:rPr lang="en-US" sz="2000" b="1" i="0" u="none" strike="noStrike" noProof="0">
                          <a:solidFill>
                            <a:schemeClr val="tx1"/>
                          </a:solidFill>
                          <a:latin typeface="Arial"/>
                        </a:rPr>
                        <a:t>87.80%</a:t>
                      </a:r>
                      <a:endParaRPr lang="en-US" b="1">
                        <a:solidFill>
                          <a:schemeClr val="tx1"/>
                        </a:solidFill>
                      </a:endParaRPr>
                    </a:p>
                  </a:txBody>
                  <a:tcPr/>
                </a:tc>
                <a:tc>
                  <a:txBody>
                    <a:bodyPr/>
                    <a:lstStyle/>
                    <a:p>
                      <a:pPr algn="ctr"/>
                      <a:r>
                        <a:rPr lang="en-US" sz="2000" b="1"/>
                        <a:t>84.78%</a:t>
                      </a:r>
                    </a:p>
                  </a:txBody>
                  <a:tcPr/>
                </a:tc>
                <a:tc>
                  <a:txBody>
                    <a:bodyPr/>
                    <a:lstStyle/>
                    <a:p>
                      <a:pPr algn="ctr"/>
                      <a:r>
                        <a:rPr lang="en-US" sz="2000" b="1"/>
                        <a:t>85.09%</a:t>
                      </a:r>
                    </a:p>
                  </a:txBody>
                  <a:tcPr/>
                </a:tc>
                <a:extLst>
                  <a:ext uri="{0D108BD9-81ED-4DB2-BD59-A6C34878D82A}">
                    <a16:rowId xmlns:a16="http://schemas.microsoft.com/office/drawing/2014/main" val="4122544660"/>
                  </a:ext>
                </a:extLst>
              </a:tr>
              <a:tr h="451387">
                <a:tc>
                  <a:txBody>
                    <a:bodyPr/>
                    <a:lstStyle/>
                    <a:p>
                      <a:pPr lvl="0" algn="ctr">
                        <a:buNone/>
                      </a:pPr>
                      <a:r>
                        <a:rPr lang="en-US" b="1"/>
                        <a:t>Recall</a:t>
                      </a:r>
                    </a:p>
                  </a:txBody>
                  <a:tcPr/>
                </a:tc>
                <a:tc>
                  <a:txBody>
                    <a:bodyPr/>
                    <a:lstStyle/>
                    <a:p>
                      <a:pPr lvl="0" algn="ctr">
                        <a:buNone/>
                      </a:pPr>
                      <a:r>
                        <a:rPr lang="en-US" sz="2000" b="1" i="0" u="none" strike="noStrike" noProof="0">
                          <a:solidFill>
                            <a:schemeClr val="tx1"/>
                          </a:solidFill>
                          <a:latin typeface="Arial"/>
                        </a:rPr>
                        <a:t>87.55%</a:t>
                      </a:r>
                      <a:endParaRPr lang="en-US" b="1">
                        <a:solidFill>
                          <a:schemeClr val="tx1"/>
                        </a:solidFill>
                      </a:endParaRPr>
                    </a:p>
                  </a:txBody>
                  <a:tcPr/>
                </a:tc>
                <a:tc>
                  <a:txBody>
                    <a:bodyPr/>
                    <a:lstStyle/>
                    <a:p>
                      <a:pPr algn="ctr"/>
                      <a:r>
                        <a:rPr lang="en-US" sz="2000" b="1"/>
                        <a:t>84.37%</a:t>
                      </a:r>
                    </a:p>
                  </a:txBody>
                  <a:tcPr/>
                </a:tc>
                <a:tc>
                  <a:txBody>
                    <a:bodyPr/>
                    <a:lstStyle/>
                    <a:p>
                      <a:pPr algn="ctr"/>
                      <a:r>
                        <a:rPr lang="en-US" sz="2000" b="1"/>
                        <a:t>84.74%</a:t>
                      </a:r>
                    </a:p>
                  </a:txBody>
                  <a:tcPr/>
                </a:tc>
                <a:extLst>
                  <a:ext uri="{0D108BD9-81ED-4DB2-BD59-A6C34878D82A}">
                    <a16:rowId xmlns:a16="http://schemas.microsoft.com/office/drawing/2014/main" val="3204813874"/>
                  </a:ext>
                </a:extLst>
              </a:tr>
              <a:tr h="451387">
                <a:tc>
                  <a:txBody>
                    <a:bodyPr/>
                    <a:lstStyle/>
                    <a:p>
                      <a:pPr lvl="0" algn="ctr">
                        <a:buNone/>
                      </a:pPr>
                      <a:r>
                        <a:rPr lang="en-US" b="1"/>
                        <a:t>F1 Score</a:t>
                      </a:r>
                    </a:p>
                  </a:txBody>
                  <a:tcPr/>
                </a:tc>
                <a:tc>
                  <a:txBody>
                    <a:bodyPr/>
                    <a:lstStyle/>
                    <a:p>
                      <a:pPr lvl="0" algn="ctr">
                        <a:buNone/>
                      </a:pPr>
                      <a:r>
                        <a:rPr lang="en-US" sz="2000" b="1" i="0" u="none" strike="noStrike" noProof="0">
                          <a:solidFill>
                            <a:schemeClr val="tx1"/>
                          </a:solidFill>
                          <a:latin typeface="Arial"/>
                        </a:rPr>
                        <a:t>87.61%</a:t>
                      </a:r>
                      <a:endParaRPr lang="en-US" b="1">
                        <a:solidFill>
                          <a:schemeClr val="tx1"/>
                        </a:solidFill>
                      </a:endParaRPr>
                    </a:p>
                  </a:txBody>
                  <a:tcPr/>
                </a:tc>
                <a:tc>
                  <a:txBody>
                    <a:bodyPr/>
                    <a:lstStyle/>
                    <a:p>
                      <a:pPr algn="ctr"/>
                      <a:r>
                        <a:rPr lang="en-US" sz="2000" b="1"/>
                        <a:t>84.48%</a:t>
                      </a:r>
                    </a:p>
                  </a:txBody>
                  <a:tcPr/>
                </a:tc>
                <a:tc>
                  <a:txBody>
                    <a:bodyPr/>
                    <a:lstStyle/>
                    <a:p>
                      <a:pPr algn="ctr"/>
                      <a:r>
                        <a:rPr lang="en-US" sz="2000" b="1"/>
                        <a:t>84.83%</a:t>
                      </a:r>
                    </a:p>
                  </a:txBody>
                  <a:tcPr/>
                </a:tc>
                <a:extLst>
                  <a:ext uri="{0D108BD9-81ED-4DB2-BD59-A6C34878D82A}">
                    <a16:rowId xmlns:a16="http://schemas.microsoft.com/office/drawing/2014/main" val="758468331"/>
                  </a:ext>
                </a:extLst>
              </a:tr>
            </a:tbl>
          </a:graphicData>
        </a:graphic>
      </p:graphicFrame>
      <p:sp>
        <p:nvSpPr>
          <p:cNvPr id="7" name="Title 17">
            <a:extLst>
              <a:ext uri="{FF2B5EF4-FFF2-40B4-BE49-F238E27FC236}">
                <a16:creationId xmlns:a16="http://schemas.microsoft.com/office/drawing/2014/main" id="{79CE3802-A376-FB30-B388-2312C7B7EB47}"/>
              </a:ext>
            </a:extLst>
          </p:cNvPr>
          <p:cNvSpPr>
            <a:spLocks noGrp="1"/>
          </p:cNvSpPr>
          <p:nvPr/>
        </p:nvSpPr>
        <p:spPr>
          <a:xfrm>
            <a:off x="8064517" y="453750"/>
            <a:ext cx="3721791" cy="463548"/>
          </a:xfrm>
          <a:prstGeom prst="rect">
            <a:avLst/>
          </a:prstGeom>
        </p:spPr>
        <p:txBody>
          <a:bodyPr lIns="91440" tIns="45720" rIns="91440" bIns="45720" anchor="t"/>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pPr algn="ctr"/>
            <a:r>
              <a:rPr lang="en-US" sz="3200" b="1"/>
              <a:t>Summary of findings</a:t>
            </a:r>
          </a:p>
        </p:txBody>
      </p:sp>
      <p:graphicFrame>
        <p:nvGraphicFramePr>
          <p:cNvPr id="8" name="Table 8">
            <a:extLst>
              <a:ext uri="{FF2B5EF4-FFF2-40B4-BE49-F238E27FC236}">
                <a16:creationId xmlns:a16="http://schemas.microsoft.com/office/drawing/2014/main" id="{94A17317-E66C-C7ED-7045-4042E3F03888}"/>
              </a:ext>
            </a:extLst>
          </p:cNvPr>
          <p:cNvGraphicFramePr>
            <a:graphicFrameLocks noGrp="1"/>
          </p:cNvGraphicFramePr>
          <p:nvPr>
            <p:extLst>
              <p:ext uri="{D42A27DB-BD31-4B8C-83A1-F6EECF244321}">
                <p14:modId xmlns:p14="http://schemas.microsoft.com/office/powerpoint/2010/main" val="788742717"/>
              </p:ext>
            </p:extLst>
          </p:nvPr>
        </p:nvGraphicFramePr>
        <p:xfrm>
          <a:off x="2184208" y="4172942"/>
          <a:ext cx="8246396" cy="2272560"/>
        </p:xfrm>
        <a:graphic>
          <a:graphicData uri="http://schemas.openxmlformats.org/drawingml/2006/table">
            <a:tbl>
              <a:tblPr firstRow="1" bandRow="1">
                <a:tableStyleId>{5C22544A-7EE6-4342-B048-85BDC9FD1C3A}</a:tableStyleId>
              </a:tblPr>
              <a:tblGrid>
                <a:gridCol w="2061599">
                  <a:extLst>
                    <a:ext uri="{9D8B030D-6E8A-4147-A177-3AD203B41FA5}">
                      <a16:colId xmlns:a16="http://schemas.microsoft.com/office/drawing/2014/main" val="3747371374"/>
                    </a:ext>
                  </a:extLst>
                </a:gridCol>
                <a:gridCol w="2061599">
                  <a:extLst>
                    <a:ext uri="{9D8B030D-6E8A-4147-A177-3AD203B41FA5}">
                      <a16:colId xmlns:a16="http://schemas.microsoft.com/office/drawing/2014/main" val="3068623638"/>
                    </a:ext>
                  </a:extLst>
                </a:gridCol>
                <a:gridCol w="2061599">
                  <a:extLst>
                    <a:ext uri="{9D8B030D-6E8A-4147-A177-3AD203B41FA5}">
                      <a16:colId xmlns:a16="http://schemas.microsoft.com/office/drawing/2014/main" val="2603445255"/>
                    </a:ext>
                  </a:extLst>
                </a:gridCol>
                <a:gridCol w="2061599">
                  <a:extLst>
                    <a:ext uri="{9D8B030D-6E8A-4147-A177-3AD203B41FA5}">
                      <a16:colId xmlns:a16="http://schemas.microsoft.com/office/drawing/2014/main" val="817918012"/>
                    </a:ext>
                  </a:extLst>
                </a:gridCol>
              </a:tblGrid>
              <a:tr h="454512">
                <a:tc>
                  <a:txBody>
                    <a:bodyPr/>
                    <a:lstStyle/>
                    <a:p>
                      <a:pPr algn="ctr"/>
                      <a:endParaRPr lang="en-US" sz="1800" b="0"/>
                    </a:p>
                  </a:txBody>
                  <a:tcPr>
                    <a:solidFill>
                      <a:schemeClr val="accent1">
                        <a:lumMod val="90000"/>
                        <a:lumOff val="10000"/>
                      </a:schemeClr>
                    </a:solidFill>
                  </a:tcPr>
                </a:tc>
                <a:tc>
                  <a:txBody>
                    <a:bodyPr/>
                    <a:lstStyle/>
                    <a:p>
                      <a:pPr algn="ctr"/>
                      <a:r>
                        <a:rPr lang="en-US" sz="1800" b="1"/>
                        <a:t>Training</a:t>
                      </a:r>
                    </a:p>
                  </a:txBody>
                  <a:tcPr>
                    <a:solidFill>
                      <a:schemeClr val="accent1">
                        <a:lumMod val="90000"/>
                        <a:lumOff val="10000"/>
                      </a:schemeClr>
                    </a:solidFill>
                  </a:tcPr>
                </a:tc>
                <a:tc>
                  <a:txBody>
                    <a:bodyPr/>
                    <a:lstStyle/>
                    <a:p>
                      <a:pPr algn="ctr"/>
                      <a:r>
                        <a:rPr lang="en-US" sz="1800" b="1"/>
                        <a:t>Validation</a:t>
                      </a:r>
                    </a:p>
                  </a:txBody>
                  <a:tcPr>
                    <a:solidFill>
                      <a:schemeClr val="accent1">
                        <a:lumMod val="90000"/>
                        <a:lumOff val="10000"/>
                      </a:schemeClr>
                    </a:solidFill>
                  </a:tcPr>
                </a:tc>
                <a:tc>
                  <a:txBody>
                    <a:bodyPr/>
                    <a:lstStyle/>
                    <a:p>
                      <a:pPr algn="ctr"/>
                      <a:r>
                        <a:rPr lang="en-US" sz="1800" b="1"/>
                        <a:t>Testing</a:t>
                      </a:r>
                    </a:p>
                  </a:txBody>
                  <a:tcPr>
                    <a:solidFill>
                      <a:schemeClr val="accent1">
                        <a:lumMod val="90000"/>
                        <a:lumOff val="10000"/>
                      </a:schemeClr>
                    </a:solidFill>
                  </a:tcPr>
                </a:tc>
                <a:extLst>
                  <a:ext uri="{0D108BD9-81ED-4DB2-BD59-A6C34878D82A}">
                    <a16:rowId xmlns:a16="http://schemas.microsoft.com/office/drawing/2014/main" val="2972824221"/>
                  </a:ext>
                </a:extLst>
              </a:tr>
              <a:tr h="454512">
                <a:tc>
                  <a:txBody>
                    <a:bodyPr/>
                    <a:lstStyle/>
                    <a:p>
                      <a:pPr algn="ctr"/>
                      <a:r>
                        <a:rPr lang="en-US" sz="1800" b="1"/>
                        <a:t>Accuracy</a:t>
                      </a:r>
                    </a:p>
                  </a:txBody>
                  <a:tcPr/>
                </a:tc>
                <a:tc>
                  <a:txBody>
                    <a:bodyPr/>
                    <a:lstStyle/>
                    <a:p>
                      <a:pPr algn="ctr"/>
                      <a:r>
                        <a:rPr lang="en-US" sz="2000" b="1"/>
                        <a:t>79.12%</a:t>
                      </a:r>
                    </a:p>
                  </a:txBody>
                  <a:tcPr/>
                </a:tc>
                <a:tc>
                  <a:txBody>
                    <a:bodyPr/>
                    <a:lstStyle/>
                    <a:p>
                      <a:pPr algn="ctr"/>
                      <a:r>
                        <a:rPr lang="en-US" sz="2000" b="1"/>
                        <a:t>77.99%</a:t>
                      </a:r>
                    </a:p>
                  </a:txBody>
                  <a:tcPr/>
                </a:tc>
                <a:tc>
                  <a:txBody>
                    <a:bodyPr/>
                    <a:lstStyle/>
                    <a:p>
                      <a:pPr algn="ctr"/>
                      <a:r>
                        <a:rPr lang="en-US" sz="2000" b="1"/>
                        <a:t>79.07%</a:t>
                      </a:r>
                    </a:p>
                  </a:txBody>
                  <a:tcPr>
                    <a:solidFill>
                      <a:schemeClr val="accent6">
                        <a:lumMod val="60000"/>
                        <a:lumOff val="40000"/>
                      </a:schemeClr>
                    </a:solidFill>
                  </a:tcPr>
                </a:tc>
                <a:extLst>
                  <a:ext uri="{0D108BD9-81ED-4DB2-BD59-A6C34878D82A}">
                    <a16:rowId xmlns:a16="http://schemas.microsoft.com/office/drawing/2014/main" val="3658966495"/>
                  </a:ext>
                </a:extLst>
              </a:tr>
              <a:tr h="454512">
                <a:tc>
                  <a:txBody>
                    <a:bodyPr/>
                    <a:lstStyle/>
                    <a:p>
                      <a:pPr algn="ctr"/>
                      <a:r>
                        <a:rPr lang="en-US" sz="1800" b="1"/>
                        <a:t>Precision</a:t>
                      </a:r>
                    </a:p>
                  </a:txBody>
                  <a:tcPr/>
                </a:tc>
                <a:tc>
                  <a:txBody>
                    <a:bodyPr/>
                    <a:lstStyle/>
                    <a:p>
                      <a:pPr algn="ctr"/>
                      <a:r>
                        <a:rPr lang="en-US" sz="2000" b="1"/>
                        <a:t>79.39%</a:t>
                      </a:r>
                    </a:p>
                  </a:txBody>
                  <a:tcPr/>
                </a:tc>
                <a:tc>
                  <a:txBody>
                    <a:bodyPr/>
                    <a:lstStyle/>
                    <a:p>
                      <a:pPr algn="ctr"/>
                      <a:r>
                        <a:rPr lang="en-US" sz="2000" b="1"/>
                        <a:t>78.29%</a:t>
                      </a:r>
                    </a:p>
                  </a:txBody>
                  <a:tcPr/>
                </a:tc>
                <a:tc>
                  <a:txBody>
                    <a:bodyPr/>
                    <a:lstStyle/>
                    <a:p>
                      <a:pPr algn="ctr"/>
                      <a:r>
                        <a:rPr lang="en-US" sz="2000" b="1"/>
                        <a:t>79.21%</a:t>
                      </a:r>
                    </a:p>
                  </a:txBody>
                  <a:tcPr/>
                </a:tc>
                <a:extLst>
                  <a:ext uri="{0D108BD9-81ED-4DB2-BD59-A6C34878D82A}">
                    <a16:rowId xmlns:a16="http://schemas.microsoft.com/office/drawing/2014/main" val="733591591"/>
                  </a:ext>
                </a:extLst>
              </a:tr>
              <a:tr h="454512">
                <a:tc>
                  <a:txBody>
                    <a:bodyPr/>
                    <a:lstStyle/>
                    <a:p>
                      <a:pPr algn="ctr"/>
                      <a:r>
                        <a:rPr lang="en-US" sz="1800" b="1"/>
                        <a:t>Recall</a:t>
                      </a:r>
                    </a:p>
                  </a:txBody>
                  <a:tcPr/>
                </a:tc>
                <a:tc>
                  <a:txBody>
                    <a:bodyPr/>
                    <a:lstStyle/>
                    <a:p>
                      <a:pPr algn="ctr"/>
                      <a:r>
                        <a:rPr lang="en-US" sz="2000" b="1"/>
                        <a:t>79.12%</a:t>
                      </a:r>
                    </a:p>
                  </a:txBody>
                  <a:tcPr/>
                </a:tc>
                <a:tc>
                  <a:txBody>
                    <a:bodyPr/>
                    <a:lstStyle/>
                    <a:p>
                      <a:pPr lvl="0" algn="ctr">
                        <a:buNone/>
                      </a:pPr>
                      <a:r>
                        <a:rPr lang="en-US" sz="2000" b="1"/>
                        <a:t>77.99%</a:t>
                      </a:r>
                    </a:p>
                  </a:txBody>
                  <a:tcPr/>
                </a:tc>
                <a:tc>
                  <a:txBody>
                    <a:bodyPr/>
                    <a:lstStyle/>
                    <a:p>
                      <a:pPr algn="ctr"/>
                      <a:r>
                        <a:rPr lang="en-US" sz="2000" b="1"/>
                        <a:t>79.07%</a:t>
                      </a:r>
                    </a:p>
                  </a:txBody>
                  <a:tcPr/>
                </a:tc>
                <a:extLst>
                  <a:ext uri="{0D108BD9-81ED-4DB2-BD59-A6C34878D82A}">
                    <a16:rowId xmlns:a16="http://schemas.microsoft.com/office/drawing/2014/main" val="3800830708"/>
                  </a:ext>
                </a:extLst>
              </a:tr>
              <a:tr h="454512">
                <a:tc>
                  <a:txBody>
                    <a:bodyPr/>
                    <a:lstStyle/>
                    <a:p>
                      <a:pPr algn="ctr"/>
                      <a:r>
                        <a:rPr lang="en-US" sz="1800" b="1"/>
                        <a:t>F1 Score</a:t>
                      </a:r>
                    </a:p>
                  </a:txBody>
                  <a:tcPr/>
                </a:tc>
                <a:tc>
                  <a:txBody>
                    <a:bodyPr/>
                    <a:lstStyle/>
                    <a:p>
                      <a:pPr algn="ctr"/>
                      <a:r>
                        <a:rPr lang="en-US" sz="2000" b="1"/>
                        <a:t>79.21%</a:t>
                      </a:r>
                    </a:p>
                  </a:txBody>
                  <a:tcPr/>
                </a:tc>
                <a:tc>
                  <a:txBody>
                    <a:bodyPr/>
                    <a:lstStyle/>
                    <a:p>
                      <a:pPr algn="ctr"/>
                      <a:r>
                        <a:rPr lang="en-US" sz="2000" b="1"/>
                        <a:t>78.08%</a:t>
                      </a:r>
                    </a:p>
                  </a:txBody>
                  <a:tcPr/>
                </a:tc>
                <a:tc>
                  <a:txBody>
                    <a:bodyPr/>
                    <a:lstStyle/>
                    <a:p>
                      <a:pPr algn="ctr"/>
                      <a:r>
                        <a:rPr lang="en-US" sz="2000" b="1"/>
                        <a:t>79.13%</a:t>
                      </a:r>
                    </a:p>
                  </a:txBody>
                  <a:tcPr/>
                </a:tc>
                <a:extLst>
                  <a:ext uri="{0D108BD9-81ED-4DB2-BD59-A6C34878D82A}">
                    <a16:rowId xmlns:a16="http://schemas.microsoft.com/office/drawing/2014/main" val="751816669"/>
                  </a:ext>
                </a:extLst>
              </a:tr>
            </a:tbl>
          </a:graphicData>
        </a:graphic>
      </p:graphicFrame>
      <p:sp>
        <p:nvSpPr>
          <p:cNvPr id="9" name="TextBox 8">
            <a:extLst>
              <a:ext uri="{FF2B5EF4-FFF2-40B4-BE49-F238E27FC236}">
                <a16:creationId xmlns:a16="http://schemas.microsoft.com/office/drawing/2014/main" id="{41FF8D77-CFF8-1E5C-56C6-621C5D93FA14}"/>
              </a:ext>
            </a:extLst>
          </p:cNvPr>
          <p:cNvSpPr txBox="1"/>
          <p:nvPr/>
        </p:nvSpPr>
        <p:spPr>
          <a:xfrm>
            <a:off x="344469" y="1961775"/>
            <a:ext cx="15911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LSTM Classifier Performance metrics</a:t>
            </a:r>
          </a:p>
        </p:txBody>
      </p:sp>
      <p:sp>
        <p:nvSpPr>
          <p:cNvPr id="10" name="TextBox 9">
            <a:extLst>
              <a:ext uri="{FF2B5EF4-FFF2-40B4-BE49-F238E27FC236}">
                <a16:creationId xmlns:a16="http://schemas.microsoft.com/office/drawing/2014/main" id="{F7CC5A89-0C69-4F29-E91C-90383DD4748D}"/>
              </a:ext>
            </a:extLst>
          </p:cNvPr>
          <p:cNvSpPr txBox="1"/>
          <p:nvPr/>
        </p:nvSpPr>
        <p:spPr>
          <a:xfrm>
            <a:off x="344468" y="4679096"/>
            <a:ext cx="15911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chemeClr val="bg1"/>
                </a:solidFill>
              </a:rPr>
              <a:t>Softmax</a:t>
            </a:r>
            <a:r>
              <a:rPr lang="en-US">
                <a:solidFill>
                  <a:schemeClr val="bg1"/>
                </a:solidFill>
              </a:rPr>
              <a:t> Classifier Performance metrics</a:t>
            </a:r>
          </a:p>
        </p:txBody>
      </p:sp>
    </p:spTree>
    <p:extLst>
      <p:ext uri="{BB962C8B-B14F-4D97-AF65-F5344CB8AC3E}">
        <p14:creationId xmlns:p14="http://schemas.microsoft.com/office/powerpoint/2010/main" val="1058870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1543E2-0171-FEBD-BEEE-9C772E67B0C0}"/>
              </a:ext>
            </a:extLst>
          </p:cNvPr>
          <p:cNvSpPr>
            <a:spLocks noGrp="1"/>
          </p:cNvSpPr>
          <p:nvPr>
            <p:ph type="ftr" sz="quarter" idx="3"/>
          </p:nvPr>
        </p:nvSpPr>
        <p:spPr/>
        <p:txBody>
          <a:bodyPr lIns="91440" tIns="45720" rIns="91440" bIns="45720" anchor="ctr"/>
          <a:lstStyle/>
          <a:p>
            <a:r>
              <a:rPr lang="en-US"/>
              <a:t>Hate speech classifier</a:t>
            </a:r>
          </a:p>
        </p:txBody>
      </p:sp>
      <p:sp>
        <p:nvSpPr>
          <p:cNvPr id="5" name="Slide Number Placeholder 4">
            <a:extLst>
              <a:ext uri="{FF2B5EF4-FFF2-40B4-BE49-F238E27FC236}">
                <a16:creationId xmlns:a16="http://schemas.microsoft.com/office/drawing/2014/main" id="{38650D23-B93E-79E9-B97B-EF67404EF1D5}"/>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a:p>
        </p:txBody>
      </p:sp>
      <p:sp>
        <p:nvSpPr>
          <p:cNvPr id="7" name="Title 17">
            <a:extLst>
              <a:ext uri="{FF2B5EF4-FFF2-40B4-BE49-F238E27FC236}">
                <a16:creationId xmlns:a16="http://schemas.microsoft.com/office/drawing/2014/main" id="{79CE3802-A376-FB30-B388-2312C7B7EB47}"/>
              </a:ext>
            </a:extLst>
          </p:cNvPr>
          <p:cNvSpPr>
            <a:spLocks noGrp="1"/>
          </p:cNvSpPr>
          <p:nvPr/>
        </p:nvSpPr>
        <p:spPr>
          <a:xfrm>
            <a:off x="1093326" y="1427897"/>
            <a:ext cx="10431107" cy="463548"/>
          </a:xfrm>
          <a:prstGeom prst="rect">
            <a:avLst/>
          </a:prstGeom>
        </p:spPr>
        <p:txBody>
          <a:bodyPr lIns="91440" tIns="45720" rIns="91440" bIns="45720" anchor="t"/>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pPr algn="ctr"/>
            <a:r>
              <a:rPr lang="en-US" sz="3200" b="1"/>
              <a:t>Summary of findings</a:t>
            </a:r>
            <a:endParaRPr lang="en-US"/>
          </a:p>
        </p:txBody>
      </p:sp>
      <p:sp>
        <p:nvSpPr>
          <p:cNvPr id="2" name="Text Placeholder 58">
            <a:extLst>
              <a:ext uri="{FF2B5EF4-FFF2-40B4-BE49-F238E27FC236}">
                <a16:creationId xmlns:a16="http://schemas.microsoft.com/office/drawing/2014/main" id="{0765B75D-D228-52CE-3036-20DC098A1B86}"/>
              </a:ext>
            </a:extLst>
          </p:cNvPr>
          <p:cNvSpPr txBox="1">
            <a:spLocks/>
          </p:cNvSpPr>
          <p:nvPr/>
        </p:nvSpPr>
        <p:spPr>
          <a:xfrm>
            <a:off x="571297" y="2245366"/>
            <a:ext cx="11063032" cy="3635272"/>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a:buChar char="•"/>
            </a:pPr>
            <a:r>
              <a:rPr lang="en-US" sz="2000">
                <a:solidFill>
                  <a:schemeClr val="bg1"/>
                </a:solidFill>
                <a:latin typeface="Arial"/>
                <a:cs typeface="Arial"/>
              </a:rPr>
              <a:t>The LSTM Classifier performed better in classifying hate speeches with an f-score of 87.61% for the training set, 84.48% for the validation set and 84.83% for the testing set. It accurately classified labels 40,312 times during training, 8325 times during validation, and 8361 times during testing. It also misclassified labels 5734 times during training, 1542 times during validation, and 1506 times during testing.</a:t>
            </a:r>
          </a:p>
          <a:p>
            <a:pPr algn="just"/>
            <a:endParaRPr lang="en-US" sz="2000">
              <a:solidFill>
                <a:schemeClr val="bg1"/>
              </a:solidFill>
              <a:latin typeface="Arial"/>
              <a:cs typeface="Arial"/>
            </a:endParaRPr>
          </a:p>
          <a:p>
            <a:pPr marL="342900" indent="-342900" algn="just">
              <a:buFont typeface="Arial"/>
              <a:buChar char="•"/>
            </a:pPr>
            <a:r>
              <a:rPr lang="en-US" sz="2000">
                <a:solidFill>
                  <a:schemeClr val="bg1"/>
                </a:solidFill>
                <a:latin typeface="Arial"/>
                <a:cs typeface="Arial"/>
              </a:rPr>
              <a:t>The </a:t>
            </a:r>
            <a:r>
              <a:rPr lang="en-US" sz="2000" err="1">
                <a:solidFill>
                  <a:schemeClr val="bg1"/>
                </a:solidFill>
                <a:latin typeface="Arial"/>
                <a:cs typeface="Arial"/>
              </a:rPr>
              <a:t>Softmax</a:t>
            </a:r>
            <a:r>
              <a:rPr lang="en-US" sz="2000">
                <a:solidFill>
                  <a:schemeClr val="bg1"/>
                </a:solidFill>
                <a:latin typeface="Arial"/>
                <a:cs typeface="Arial"/>
              </a:rPr>
              <a:t> Classifier performed worse with an f-score of 79.21% for the training set, 78.08% for the validation set, and 79.13% for the testing set. It accurately classified labels 36431 times during training, 7695 times during validation, and 7802 times during testing. It also misclassified labels 9615 times during training, 2172 times during validation, and 2065 times during testing.</a:t>
            </a:r>
          </a:p>
          <a:p>
            <a:pPr marL="0" indent="0" algn="just">
              <a:buNone/>
            </a:pPr>
            <a:endParaRPr lang="en-US" sz="2000">
              <a:solidFill>
                <a:schemeClr val="bg1"/>
              </a:solidFill>
              <a:latin typeface="Arial"/>
              <a:cs typeface="Arial"/>
            </a:endParaRPr>
          </a:p>
        </p:txBody>
      </p:sp>
    </p:spTree>
    <p:extLst>
      <p:ext uri="{BB962C8B-B14F-4D97-AF65-F5344CB8AC3E}">
        <p14:creationId xmlns:p14="http://schemas.microsoft.com/office/powerpoint/2010/main" val="1938146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1543E2-0171-FEBD-BEEE-9C772E67B0C0}"/>
              </a:ext>
            </a:extLst>
          </p:cNvPr>
          <p:cNvSpPr>
            <a:spLocks noGrp="1"/>
          </p:cNvSpPr>
          <p:nvPr>
            <p:ph type="ftr" sz="quarter" idx="3"/>
          </p:nvPr>
        </p:nvSpPr>
        <p:spPr/>
        <p:txBody>
          <a:bodyPr lIns="91440" tIns="45720" rIns="91440" bIns="45720" anchor="ctr"/>
          <a:lstStyle/>
          <a:p>
            <a:r>
              <a:rPr lang="en-US"/>
              <a:t>Hate speech classifier</a:t>
            </a:r>
          </a:p>
        </p:txBody>
      </p:sp>
      <p:sp>
        <p:nvSpPr>
          <p:cNvPr id="5" name="Slide Number Placeholder 4">
            <a:extLst>
              <a:ext uri="{FF2B5EF4-FFF2-40B4-BE49-F238E27FC236}">
                <a16:creationId xmlns:a16="http://schemas.microsoft.com/office/drawing/2014/main" id="{38650D23-B93E-79E9-B97B-EF67404EF1D5}"/>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a:p>
        </p:txBody>
      </p:sp>
      <p:sp>
        <p:nvSpPr>
          <p:cNvPr id="7" name="Title 17">
            <a:extLst>
              <a:ext uri="{FF2B5EF4-FFF2-40B4-BE49-F238E27FC236}">
                <a16:creationId xmlns:a16="http://schemas.microsoft.com/office/drawing/2014/main" id="{79CE3802-A376-FB30-B388-2312C7B7EB47}"/>
              </a:ext>
            </a:extLst>
          </p:cNvPr>
          <p:cNvSpPr>
            <a:spLocks noGrp="1"/>
          </p:cNvSpPr>
          <p:nvPr/>
        </p:nvSpPr>
        <p:spPr>
          <a:xfrm>
            <a:off x="8202228" y="842458"/>
            <a:ext cx="3721791" cy="463548"/>
          </a:xfrm>
          <a:prstGeom prst="rect">
            <a:avLst/>
          </a:prstGeom>
        </p:spPr>
        <p:txBody>
          <a:bodyPr lIns="91440" tIns="45720" rIns="91440" bIns="45720" anchor="t"/>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sz="3200" b="1"/>
              <a:t>Conclusion</a:t>
            </a:r>
          </a:p>
        </p:txBody>
      </p:sp>
      <p:sp>
        <p:nvSpPr>
          <p:cNvPr id="2" name="Text Placeholder 58">
            <a:extLst>
              <a:ext uri="{FF2B5EF4-FFF2-40B4-BE49-F238E27FC236}">
                <a16:creationId xmlns:a16="http://schemas.microsoft.com/office/drawing/2014/main" id="{0765B75D-D228-52CE-3036-20DC098A1B86}"/>
              </a:ext>
            </a:extLst>
          </p:cNvPr>
          <p:cNvSpPr txBox="1">
            <a:spLocks/>
          </p:cNvSpPr>
          <p:nvPr/>
        </p:nvSpPr>
        <p:spPr>
          <a:xfrm>
            <a:off x="571297" y="2245366"/>
            <a:ext cx="11063032" cy="2986161"/>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a:buChar char="•"/>
            </a:pPr>
            <a:r>
              <a:rPr lang="en-US" sz="2000" b="0">
                <a:solidFill>
                  <a:schemeClr val="bg1"/>
                </a:solidFill>
                <a:latin typeface="Arial"/>
                <a:ea typeface="Arial"/>
                <a:cs typeface="Arial"/>
              </a:rPr>
              <a:t>Based on the gathered data from the experiment, it shows that LSTM has performed better in classifying hate speeches compared to the </a:t>
            </a:r>
            <a:r>
              <a:rPr lang="en-US" sz="2000" b="0" err="1">
                <a:solidFill>
                  <a:schemeClr val="bg1"/>
                </a:solidFill>
                <a:latin typeface="Arial"/>
                <a:ea typeface="Arial"/>
                <a:cs typeface="Arial"/>
              </a:rPr>
              <a:t>Softmax</a:t>
            </a:r>
            <a:r>
              <a:rPr lang="en-US" sz="2000" b="0">
                <a:solidFill>
                  <a:schemeClr val="bg1"/>
                </a:solidFill>
                <a:latin typeface="Arial"/>
                <a:ea typeface="Arial"/>
                <a:cs typeface="Arial"/>
              </a:rPr>
              <a:t> Regression approach. This shows that there is a noticeable difference between the results of the two classification models.</a:t>
            </a:r>
          </a:p>
          <a:p>
            <a:pPr marL="342900" indent="-342900" algn="just">
              <a:buFont typeface="Arial"/>
              <a:buChar char="•"/>
            </a:pPr>
            <a:r>
              <a:rPr lang="en-US" sz="2000">
                <a:solidFill>
                  <a:schemeClr val="bg1"/>
                </a:solidFill>
                <a:latin typeface="Arial"/>
                <a:ea typeface="Arial"/>
                <a:cs typeface="Arial"/>
              </a:rPr>
              <a:t>Full code is publicly available on repository: </a:t>
            </a:r>
            <a:r>
              <a:rPr lang="en-US" sz="2000">
                <a:ea typeface="+mn-lt"/>
                <a:cs typeface="+mn-lt"/>
                <a:hlinkClick r:id="rId2"/>
              </a:rPr>
              <a:t>https://github.com/08Aristodemus24/hate-speech-classifier.git</a:t>
            </a:r>
            <a:r>
              <a:rPr lang="en-US" sz="2000">
                <a:ea typeface="+mn-lt"/>
                <a:cs typeface="+mn-lt"/>
              </a:rPr>
              <a:t> </a:t>
            </a:r>
            <a:endParaRPr lang="en-US" sz="2000">
              <a:solidFill>
                <a:schemeClr val="bg1"/>
              </a:solidFill>
              <a:latin typeface="Arial"/>
              <a:ea typeface="Arial"/>
              <a:cs typeface="Arial"/>
            </a:endParaRPr>
          </a:p>
        </p:txBody>
      </p:sp>
    </p:spTree>
    <p:extLst>
      <p:ext uri="{BB962C8B-B14F-4D97-AF65-F5344CB8AC3E}">
        <p14:creationId xmlns:p14="http://schemas.microsoft.com/office/powerpoint/2010/main" val="51922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339671" y="667551"/>
            <a:ext cx="4919354" cy="667498"/>
          </a:xfrm>
        </p:spPr>
        <p:txBody>
          <a:bodyPr lIns="91440" tIns="45720" rIns="91440" bIns="45720" anchor="t"/>
          <a:lstStyle/>
          <a:p>
            <a:r>
              <a:rPr lang="en-US"/>
              <a:t>Literature Review</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4</a:t>
            </a:fld>
            <a:endParaRPr lang="en-US"/>
          </a:p>
        </p:txBody>
      </p:sp>
      <p:graphicFrame>
        <p:nvGraphicFramePr>
          <p:cNvPr id="20" name="Table 20">
            <a:extLst>
              <a:ext uri="{FF2B5EF4-FFF2-40B4-BE49-F238E27FC236}">
                <a16:creationId xmlns:a16="http://schemas.microsoft.com/office/drawing/2014/main" id="{C5EBC672-61D2-1328-BC8C-528273DFB836}"/>
              </a:ext>
            </a:extLst>
          </p:cNvPr>
          <p:cNvGraphicFramePr>
            <a:graphicFrameLocks noGrp="1"/>
          </p:cNvGraphicFramePr>
          <p:nvPr>
            <p:extLst>
              <p:ext uri="{D42A27DB-BD31-4B8C-83A1-F6EECF244321}">
                <p14:modId xmlns:p14="http://schemas.microsoft.com/office/powerpoint/2010/main" val="2850239763"/>
              </p:ext>
            </p:extLst>
          </p:nvPr>
        </p:nvGraphicFramePr>
        <p:xfrm>
          <a:off x="1799363" y="1345257"/>
          <a:ext cx="8510782" cy="5085754"/>
        </p:xfrm>
        <a:graphic>
          <a:graphicData uri="http://schemas.openxmlformats.org/drawingml/2006/table">
            <a:tbl>
              <a:tblPr firstRow="1" bandRow="1">
                <a:tableStyleId>{284E427A-3D55-4303-BF80-6455036E1DE7}</a:tableStyleId>
              </a:tblPr>
              <a:tblGrid>
                <a:gridCol w="4255391">
                  <a:extLst>
                    <a:ext uri="{9D8B030D-6E8A-4147-A177-3AD203B41FA5}">
                      <a16:colId xmlns:a16="http://schemas.microsoft.com/office/drawing/2014/main" val="3014197916"/>
                    </a:ext>
                  </a:extLst>
                </a:gridCol>
                <a:gridCol w="4255391">
                  <a:extLst>
                    <a:ext uri="{9D8B030D-6E8A-4147-A177-3AD203B41FA5}">
                      <a16:colId xmlns:a16="http://schemas.microsoft.com/office/drawing/2014/main" val="1749110737"/>
                    </a:ext>
                  </a:extLst>
                </a:gridCol>
              </a:tblGrid>
              <a:tr h="686371">
                <a:tc>
                  <a:txBody>
                    <a:bodyPr/>
                    <a:lstStyle/>
                    <a:p>
                      <a:r>
                        <a:rPr lang="en-US"/>
                        <a:t>Title</a:t>
                      </a:r>
                    </a:p>
                  </a:txBody>
                  <a:tcPr/>
                </a:tc>
                <a:tc>
                  <a:txBody>
                    <a:bodyPr/>
                    <a:lstStyle/>
                    <a:p>
                      <a:r>
                        <a:rPr lang="en-US"/>
                        <a:t>Description</a:t>
                      </a:r>
                    </a:p>
                  </a:txBody>
                  <a:tcPr/>
                </a:tc>
                <a:extLst>
                  <a:ext uri="{0D108BD9-81ED-4DB2-BD59-A6C34878D82A}">
                    <a16:rowId xmlns:a16="http://schemas.microsoft.com/office/drawing/2014/main" val="2649538848"/>
                  </a:ext>
                </a:extLst>
              </a:tr>
              <a:tr h="1116385">
                <a:tc>
                  <a:txBody>
                    <a:bodyPr/>
                    <a:lstStyle/>
                    <a:p>
                      <a:pPr lvl="0">
                        <a:buNone/>
                      </a:pPr>
                      <a:r>
                        <a:rPr lang="en-US" sz="1500" b="1" i="1" u="none" strike="noStrike" noProof="0">
                          <a:solidFill>
                            <a:schemeClr val="bg1"/>
                          </a:solidFill>
                          <a:latin typeface="Arial"/>
                        </a:rPr>
                        <a:t>How well do hate speech, toxicity, abusive and offensive language classification models generalize across datasets?</a:t>
                      </a:r>
                      <a:endParaRPr lang="en-US" sz="1500" b="1" i="0" u="none" strike="noStrike" noProof="0">
                        <a:solidFill>
                          <a:schemeClr val="bg1"/>
                        </a:solidFill>
                        <a:latin typeface="Arial"/>
                      </a:endParaRPr>
                    </a:p>
                    <a:p>
                      <a:pPr lvl="0">
                        <a:buNone/>
                      </a:pPr>
                      <a:r>
                        <a:rPr lang="en-US" sz="1100" b="0" i="0" u="none" strike="noStrike" noProof="0">
                          <a:solidFill>
                            <a:schemeClr val="bg1"/>
                          </a:solidFill>
                          <a:latin typeface="Arial"/>
                        </a:rPr>
                        <a:t>Fortuna, P., Soler-Company, J., &amp; </a:t>
                      </a:r>
                      <a:r>
                        <a:rPr lang="en-US" sz="1100" b="0" i="0" u="none" strike="noStrike" noProof="0" err="1">
                          <a:solidFill>
                            <a:schemeClr val="bg1"/>
                          </a:solidFill>
                          <a:latin typeface="Arial"/>
                        </a:rPr>
                        <a:t>Wanner</a:t>
                      </a:r>
                      <a:r>
                        <a:rPr lang="en-US" sz="1100" b="0" i="0" u="none" strike="noStrike" noProof="0">
                          <a:solidFill>
                            <a:schemeClr val="bg1"/>
                          </a:solidFill>
                          <a:latin typeface="Arial"/>
                        </a:rPr>
                        <a:t>, L. (2021)</a:t>
                      </a:r>
                      <a:endParaRPr lang="en-US" sz="1100">
                        <a:solidFill>
                          <a:schemeClr val="bg1"/>
                        </a:solidFill>
                      </a:endParaRPr>
                    </a:p>
                  </a:txBody>
                  <a:tcPr/>
                </a:tc>
                <a:tc>
                  <a:txBody>
                    <a:bodyPr/>
                    <a:lstStyle/>
                    <a:p>
                      <a:pPr lvl="0">
                        <a:buNone/>
                      </a:pPr>
                      <a:r>
                        <a:rPr lang="en-US" sz="1300" b="0" i="0" u="none" strike="noStrike" noProof="0">
                          <a:solidFill>
                            <a:schemeClr val="tx1"/>
                          </a:solidFill>
                          <a:latin typeface="Arial"/>
                        </a:rPr>
                        <a:t>The paper discussed the cross-dataset generalization and discussed the possible impact of dataset characteristics and model in generalization.</a:t>
                      </a:r>
                    </a:p>
                  </a:txBody>
                  <a:tcPr/>
                </a:tc>
                <a:extLst>
                  <a:ext uri="{0D108BD9-81ED-4DB2-BD59-A6C34878D82A}">
                    <a16:rowId xmlns:a16="http://schemas.microsoft.com/office/drawing/2014/main" val="3386074576"/>
                  </a:ext>
                </a:extLst>
              </a:tr>
              <a:tr h="1050228">
                <a:tc>
                  <a:txBody>
                    <a:bodyPr/>
                    <a:lstStyle/>
                    <a:p>
                      <a:pPr lvl="0">
                        <a:buNone/>
                      </a:pPr>
                      <a:r>
                        <a:rPr lang="en-US" sz="1500" b="1" i="0" u="none" strike="noStrike" noProof="0">
                          <a:solidFill>
                            <a:schemeClr val="bg1"/>
                          </a:solidFill>
                          <a:latin typeface="Arial"/>
                        </a:rPr>
                        <a:t>A Survey on Hate Speech Detection using Natural Language Processing.</a:t>
                      </a:r>
                    </a:p>
                    <a:p>
                      <a:pPr lvl="0">
                        <a:buNone/>
                      </a:pPr>
                      <a:r>
                        <a:rPr lang="en-US" sz="1100" b="0" i="0" u="none" strike="noStrike" noProof="0">
                          <a:solidFill>
                            <a:schemeClr val="bg1"/>
                          </a:solidFill>
                          <a:latin typeface="Arial"/>
                        </a:rPr>
                        <a:t>Schmidt, A. and Wiegand, M. (2017)</a:t>
                      </a:r>
                      <a:endParaRPr lang="en-US" sz="1100">
                        <a:solidFill>
                          <a:schemeClr val="bg1"/>
                        </a:solidFill>
                      </a:endParaRPr>
                    </a:p>
                  </a:txBody>
                  <a:tcPr/>
                </a:tc>
                <a:tc>
                  <a:txBody>
                    <a:bodyPr/>
                    <a:lstStyle/>
                    <a:p>
                      <a:pPr lvl="0">
                        <a:buNone/>
                      </a:pPr>
                      <a:r>
                        <a:rPr lang="en-US" sz="1300" b="0" i="0" u="none" strike="noStrike" noProof="0">
                          <a:solidFill>
                            <a:schemeClr val="tx1"/>
                          </a:solidFill>
                          <a:latin typeface="Arial"/>
                        </a:rPr>
                        <a:t>Discussed the detection of hate speech in the growing body of social media content in the entire world, to determine the rise of hate speech in the platform.</a:t>
                      </a:r>
                      <a:endParaRPr lang="en-US" sz="1300">
                        <a:solidFill>
                          <a:schemeClr val="tx1"/>
                        </a:solidFill>
                      </a:endParaRPr>
                    </a:p>
                  </a:txBody>
                  <a:tcPr/>
                </a:tc>
                <a:extLst>
                  <a:ext uri="{0D108BD9-81ED-4DB2-BD59-A6C34878D82A}">
                    <a16:rowId xmlns:a16="http://schemas.microsoft.com/office/drawing/2014/main" val="3353483120"/>
                  </a:ext>
                </a:extLst>
              </a:tr>
              <a:tr h="1116385">
                <a:tc>
                  <a:txBody>
                    <a:bodyPr/>
                    <a:lstStyle/>
                    <a:p>
                      <a:pPr lvl="0">
                        <a:buNone/>
                      </a:pPr>
                      <a:r>
                        <a:rPr lang="en-US" sz="1500" b="1" i="1" u="none" strike="noStrike" noProof="0">
                          <a:solidFill>
                            <a:schemeClr val="bg1"/>
                          </a:solidFill>
                          <a:latin typeface="Arial"/>
                        </a:rPr>
                        <a:t>Towards </a:t>
                      </a:r>
                      <a:r>
                        <a:rPr lang="en-US" sz="1500" b="1" i="1" u="none" strike="noStrike" noProof="0" err="1">
                          <a:solidFill>
                            <a:schemeClr val="bg1"/>
                          </a:solidFill>
                          <a:latin typeface="Arial"/>
                        </a:rPr>
                        <a:t>generalisable</a:t>
                      </a:r>
                      <a:r>
                        <a:rPr lang="en-US" sz="1500" b="1" i="1" u="none" strike="noStrike" noProof="0">
                          <a:solidFill>
                            <a:schemeClr val="bg1"/>
                          </a:solidFill>
                          <a:latin typeface="Arial"/>
                        </a:rPr>
                        <a:t> hate speech detection: A review on obstacles and solutions</a:t>
                      </a:r>
                      <a:r>
                        <a:rPr lang="en-US" sz="1500" b="1" i="0" u="none" strike="noStrike" noProof="0">
                          <a:solidFill>
                            <a:schemeClr val="bg1"/>
                          </a:solidFill>
                          <a:latin typeface="Arial"/>
                        </a:rPr>
                        <a:t>.</a:t>
                      </a:r>
                    </a:p>
                    <a:p>
                      <a:pPr lvl="0">
                        <a:buNone/>
                      </a:pPr>
                      <a:r>
                        <a:rPr lang="en-US" sz="1100" b="0" i="0" u="none" strike="noStrike" noProof="0">
                          <a:solidFill>
                            <a:schemeClr val="bg1"/>
                          </a:solidFill>
                          <a:latin typeface="Arial"/>
                        </a:rPr>
                        <a:t>Zubiaga, A., et. al (2021)</a:t>
                      </a:r>
                    </a:p>
                  </a:txBody>
                  <a:tcPr/>
                </a:tc>
                <a:tc>
                  <a:txBody>
                    <a:bodyPr/>
                    <a:lstStyle/>
                    <a:p>
                      <a:pPr lvl="0">
                        <a:buNone/>
                      </a:pPr>
                      <a:r>
                        <a:rPr lang="en-US" sz="1300" b="0" i="0" u="none" strike="noStrike" noProof="0">
                          <a:solidFill>
                            <a:schemeClr val="tx1"/>
                          </a:solidFill>
                          <a:latin typeface="Arial"/>
                        </a:rPr>
                        <a:t>Hate speech detection can be challenging due to the limitations of existing NLP techniques, dataset construction, and the characteristics of online hate speech, which are frequently mixed up.</a:t>
                      </a:r>
                      <a:endParaRPr lang="en-US" sz="1300">
                        <a:solidFill>
                          <a:schemeClr val="tx1"/>
                        </a:solidFill>
                      </a:endParaRPr>
                    </a:p>
                  </a:txBody>
                  <a:tcPr/>
                </a:tc>
                <a:extLst>
                  <a:ext uri="{0D108BD9-81ED-4DB2-BD59-A6C34878D82A}">
                    <a16:rowId xmlns:a16="http://schemas.microsoft.com/office/drawing/2014/main" val="1304536722"/>
                  </a:ext>
                </a:extLst>
              </a:tr>
              <a:tr h="1116385">
                <a:tc>
                  <a:txBody>
                    <a:bodyPr/>
                    <a:lstStyle/>
                    <a:p>
                      <a:pPr lvl="0">
                        <a:buNone/>
                      </a:pPr>
                      <a:r>
                        <a:rPr lang="en-US" sz="1500" b="1" i="0" u="none" strike="noStrike" noProof="0">
                          <a:solidFill>
                            <a:schemeClr val="bg1"/>
                          </a:solidFill>
                          <a:latin typeface="Arial"/>
                        </a:rPr>
                        <a:t>Text Classification Using Support Vector Machine with Mixture of Kernel.</a:t>
                      </a:r>
                    </a:p>
                    <a:p>
                      <a:pPr lvl="0">
                        <a:buNone/>
                      </a:pPr>
                      <a:r>
                        <a:rPr lang="en-US" sz="1200" b="0" i="0" u="none" strike="noStrike" noProof="0">
                          <a:solidFill>
                            <a:schemeClr val="bg1"/>
                          </a:solidFill>
                          <a:latin typeface="Arial"/>
                        </a:rPr>
                        <a:t>Wei, L, Wei, B. and Wang, B. (2012)</a:t>
                      </a:r>
                      <a:endParaRPr lang="en-US">
                        <a:solidFill>
                          <a:schemeClr val="bg1"/>
                        </a:solidFill>
                      </a:endParaRPr>
                    </a:p>
                  </a:txBody>
                  <a:tcPr/>
                </a:tc>
                <a:tc>
                  <a:txBody>
                    <a:bodyPr/>
                    <a:lstStyle/>
                    <a:p>
                      <a:pPr lvl="0">
                        <a:buNone/>
                      </a:pPr>
                      <a:r>
                        <a:rPr lang="en-US" sz="1400" b="0" i="0" u="none" strike="noStrike" noProof="0">
                          <a:solidFill>
                            <a:srgbClr val="000000"/>
                          </a:solidFill>
                          <a:latin typeface="Arial"/>
                        </a:rPr>
                        <a:t>Most of the classifiers are based on the methods from information retrieval and the machine learning algorithms that are introduced for text classification purposes.</a:t>
                      </a:r>
                      <a:endParaRPr lang="en-US" sz="1400"/>
                    </a:p>
                  </a:txBody>
                  <a:tcPr/>
                </a:tc>
                <a:extLst>
                  <a:ext uri="{0D108BD9-81ED-4DB2-BD59-A6C34878D82A}">
                    <a16:rowId xmlns:a16="http://schemas.microsoft.com/office/drawing/2014/main" val="1221432895"/>
                  </a:ext>
                </a:extLst>
              </a:tr>
            </a:tbl>
          </a:graphicData>
        </a:graphic>
      </p:graphicFrame>
    </p:spTree>
    <p:extLst>
      <p:ext uri="{BB962C8B-B14F-4D97-AF65-F5344CB8AC3E}">
        <p14:creationId xmlns:p14="http://schemas.microsoft.com/office/powerpoint/2010/main" val="1272151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a:t>Thank you </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lIns="91440" tIns="45720" rIns="91440" bIns="45720" anchor="ctr"/>
          <a:lstStyle/>
          <a:p>
            <a:r>
              <a:rPr lang="en-US"/>
              <a:t>35</a:t>
            </a:r>
          </a:p>
        </p:txBody>
      </p:sp>
    </p:spTree>
    <p:extLst>
      <p:ext uri="{BB962C8B-B14F-4D97-AF65-F5344CB8AC3E}">
        <p14:creationId xmlns:p14="http://schemas.microsoft.com/office/powerpoint/2010/main" val="2806944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339671" y="667551"/>
            <a:ext cx="4919354" cy="667498"/>
          </a:xfrm>
        </p:spPr>
        <p:txBody>
          <a:bodyPr lIns="91440" tIns="45720" rIns="91440" bIns="45720" anchor="t"/>
          <a:lstStyle/>
          <a:p>
            <a:r>
              <a:rPr lang="en-US"/>
              <a:t>Literature Review</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5</a:t>
            </a:fld>
            <a:endParaRPr lang="en-US"/>
          </a:p>
        </p:txBody>
      </p:sp>
      <p:graphicFrame>
        <p:nvGraphicFramePr>
          <p:cNvPr id="20" name="Table 20">
            <a:extLst>
              <a:ext uri="{FF2B5EF4-FFF2-40B4-BE49-F238E27FC236}">
                <a16:creationId xmlns:a16="http://schemas.microsoft.com/office/drawing/2014/main" id="{C5EBC672-61D2-1328-BC8C-528273DFB836}"/>
              </a:ext>
            </a:extLst>
          </p:cNvPr>
          <p:cNvGraphicFramePr>
            <a:graphicFrameLocks noGrp="1"/>
          </p:cNvGraphicFramePr>
          <p:nvPr>
            <p:extLst>
              <p:ext uri="{D42A27DB-BD31-4B8C-83A1-F6EECF244321}">
                <p14:modId xmlns:p14="http://schemas.microsoft.com/office/powerpoint/2010/main" val="1267897313"/>
              </p:ext>
            </p:extLst>
          </p:nvPr>
        </p:nvGraphicFramePr>
        <p:xfrm>
          <a:off x="1915600" y="1442121"/>
          <a:ext cx="8510782" cy="3357236"/>
        </p:xfrm>
        <a:graphic>
          <a:graphicData uri="http://schemas.openxmlformats.org/drawingml/2006/table">
            <a:tbl>
              <a:tblPr firstRow="1" bandRow="1">
                <a:tableStyleId>{284E427A-3D55-4303-BF80-6455036E1DE7}</a:tableStyleId>
              </a:tblPr>
              <a:tblGrid>
                <a:gridCol w="4255391">
                  <a:extLst>
                    <a:ext uri="{9D8B030D-6E8A-4147-A177-3AD203B41FA5}">
                      <a16:colId xmlns:a16="http://schemas.microsoft.com/office/drawing/2014/main" val="3014197916"/>
                    </a:ext>
                  </a:extLst>
                </a:gridCol>
                <a:gridCol w="4255391">
                  <a:extLst>
                    <a:ext uri="{9D8B030D-6E8A-4147-A177-3AD203B41FA5}">
                      <a16:colId xmlns:a16="http://schemas.microsoft.com/office/drawing/2014/main" val="1749110737"/>
                    </a:ext>
                  </a:extLst>
                </a:gridCol>
              </a:tblGrid>
              <a:tr h="686371">
                <a:tc>
                  <a:txBody>
                    <a:bodyPr/>
                    <a:lstStyle/>
                    <a:p>
                      <a:r>
                        <a:rPr lang="en-US"/>
                        <a:t>Title</a:t>
                      </a:r>
                    </a:p>
                  </a:txBody>
                  <a:tcPr/>
                </a:tc>
                <a:tc>
                  <a:txBody>
                    <a:bodyPr/>
                    <a:lstStyle/>
                    <a:p>
                      <a:r>
                        <a:rPr lang="en-US"/>
                        <a:t>Description</a:t>
                      </a:r>
                    </a:p>
                  </a:txBody>
                  <a:tcPr/>
                </a:tc>
                <a:extLst>
                  <a:ext uri="{0D108BD9-81ED-4DB2-BD59-A6C34878D82A}">
                    <a16:rowId xmlns:a16="http://schemas.microsoft.com/office/drawing/2014/main" val="2649538848"/>
                  </a:ext>
                </a:extLst>
              </a:tr>
              <a:tr h="1116385">
                <a:tc>
                  <a:txBody>
                    <a:bodyPr/>
                    <a:lstStyle/>
                    <a:p>
                      <a:pPr lvl="0">
                        <a:buNone/>
                      </a:pPr>
                      <a:r>
                        <a:rPr lang="en-US" sz="1500" b="1" i="0" u="none" strike="noStrike" noProof="0">
                          <a:solidFill>
                            <a:schemeClr val="bg1"/>
                          </a:solidFill>
                          <a:latin typeface="Arial"/>
                        </a:rPr>
                        <a:t>Analytics of machine learning-based algorithms for text classification.</a:t>
                      </a:r>
                      <a:endParaRPr lang="en-US" sz="1500" b="1">
                        <a:solidFill>
                          <a:schemeClr val="bg1"/>
                        </a:solidFill>
                      </a:endParaRPr>
                    </a:p>
                    <a:p>
                      <a:pPr lvl="0">
                        <a:buNone/>
                      </a:pPr>
                      <a:r>
                        <a:rPr lang="en-US" sz="1200" b="0" i="0" u="none" strike="noStrike" noProof="0">
                          <a:solidFill>
                            <a:schemeClr val="bg1"/>
                          </a:solidFill>
                          <a:latin typeface="Arial"/>
                        </a:rPr>
                        <a:t>Hassan, S.U., Ahamed, J., Ahmad, K. (2022)</a:t>
                      </a:r>
                      <a:endParaRPr lang="en-US">
                        <a:solidFill>
                          <a:schemeClr val="bg1"/>
                        </a:solidFill>
                      </a:endParaRPr>
                    </a:p>
                  </a:txBody>
                  <a:tcPr/>
                </a:tc>
                <a:tc>
                  <a:txBody>
                    <a:bodyPr/>
                    <a:lstStyle/>
                    <a:p>
                      <a:pPr lvl="0">
                        <a:buNone/>
                      </a:pPr>
                      <a:r>
                        <a:rPr lang="en-US" sz="1300" b="0" i="0" u="none" strike="noStrike" noProof="0">
                          <a:solidFill>
                            <a:schemeClr val="tx1"/>
                          </a:solidFill>
                          <a:latin typeface="Arial"/>
                        </a:rPr>
                        <a:t>Logistic Regression is quick to train data, works well for categorical data, for Simple parameter Estimation and better for linear data. It is not better for non-linear data and requires a large sample size.</a:t>
                      </a:r>
                      <a:endParaRPr lang="en-US" sz="1300">
                        <a:solidFill>
                          <a:schemeClr val="tx1"/>
                        </a:solidFill>
                      </a:endParaRPr>
                    </a:p>
                  </a:txBody>
                  <a:tcPr/>
                </a:tc>
                <a:extLst>
                  <a:ext uri="{0D108BD9-81ED-4DB2-BD59-A6C34878D82A}">
                    <a16:rowId xmlns:a16="http://schemas.microsoft.com/office/drawing/2014/main" val="3386074576"/>
                  </a:ext>
                </a:extLst>
              </a:tr>
              <a:tr h="1050228">
                <a:tc>
                  <a:txBody>
                    <a:bodyPr/>
                    <a:lstStyle/>
                    <a:p>
                      <a:pPr lvl="0">
                        <a:buNone/>
                      </a:pPr>
                      <a:r>
                        <a:rPr lang="en-US" sz="1500" b="1" i="0" u="none" strike="noStrike" noProof="0">
                          <a:solidFill>
                            <a:schemeClr val="bg1"/>
                          </a:solidFill>
                          <a:latin typeface="Arial"/>
                        </a:rPr>
                        <a:t>A Survey on Text Classification: From Traditional to Deep Learning.</a:t>
                      </a:r>
                      <a:endParaRPr lang="en-US" sz="1500" b="1">
                        <a:solidFill>
                          <a:schemeClr val="bg1"/>
                        </a:solidFill>
                      </a:endParaRPr>
                    </a:p>
                    <a:p>
                      <a:pPr lvl="0">
                        <a:buNone/>
                      </a:pPr>
                      <a:r>
                        <a:rPr lang="en-US" sz="1200" b="0" i="0" u="none" strike="noStrike" noProof="0">
                          <a:solidFill>
                            <a:schemeClr val="bg1"/>
                          </a:solidFill>
                          <a:latin typeface="Arial"/>
                        </a:rPr>
                        <a:t>Li, Q., Peng, H., Li, J., Xia, C., Yang, R., Sun, L., Yu, P.S. and He, L.. (2021)</a:t>
                      </a:r>
                      <a:endParaRPr lang="en-US">
                        <a:solidFill>
                          <a:schemeClr val="bg1"/>
                        </a:solidFill>
                      </a:endParaRPr>
                    </a:p>
                  </a:txBody>
                  <a:tcPr/>
                </a:tc>
                <a:tc>
                  <a:txBody>
                    <a:bodyPr/>
                    <a:lstStyle/>
                    <a:p>
                      <a:pPr lvl="0">
                        <a:buNone/>
                      </a:pPr>
                      <a:r>
                        <a:rPr lang="en-US" sz="1200" b="0" i="0" u="none" strike="noStrike" noProof="0">
                          <a:solidFill>
                            <a:srgbClr val="000000"/>
                          </a:solidFill>
                          <a:latin typeface="Arial"/>
                        </a:rPr>
                        <a:t>The multilayer perceptron from the study of </a:t>
                      </a:r>
                      <a:r>
                        <a:rPr lang="en-US" sz="1200" b="0" i="0" u="none" strike="noStrike" noProof="0" err="1">
                          <a:solidFill>
                            <a:srgbClr val="000000"/>
                          </a:solidFill>
                          <a:latin typeface="Arial"/>
                        </a:rPr>
                        <a:t>Alsmadi</a:t>
                      </a:r>
                      <a:r>
                        <a:rPr lang="en-US" sz="1200" b="0" i="0" u="none" strike="noStrike" noProof="0">
                          <a:solidFill>
                            <a:srgbClr val="000000"/>
                          </a:solidFill>
                          <a:latin typeface="Arial"/>
                        </a:rPr>
                        <a:t>, et al. (2009) and the recursive neural network from </a:t>
                      </a:r>
                      <a:r>
                        <a:rPr lang="en-US" sz="1200" b="0" i="0" u="none" strike="noStrike" noProof="0" err="1">
                          <a:solidFill>
                            <a:srgbClr val="000000"/>
                          </a:solidFill>
                          <a:latin typeface="Arial"/>
                        </a:rPr>
                        <a:t>Pouyanfar</a:t>
                      </a:r>
                      <a:r>
                        <a:rPr lang="en-US" sz="1200" b="0" i="0" u="none" strike="noStrike" noProof="0">
                          <a:solidFill>
                            <a:srgbClr val="000000"/>
                          </a:solidFill>
                          <a:latin typeface="Arial"/>
                        </a:rPr>
                        <a:t>, et al. (2018) are the first two deep learning approaches used for the text classification task, which improves performance compared with traditional models. CNNs, Recurrent Neural Networks (RNNs), and attention mechanisms are used for text classification. (Qin, L., et al. 2020, Deng, Z., et al. 2021 and Zhao, et al. 2018)</a:t>
                      </a:r>
                      <a:endParaRPr lang="en-US"/>
                    </a:p>
                  </a:txBody>
                  <a:tcPr/>
                </a:tc>
                <a:extLst>
                  <a:ext uri="{0D108BD9-81ED-4DB2-BD59-A6C34878D82A}">
                    <a16:rowId xmlns:a16="http://schemas.microsoft.com/office/drawing/2014/main" val="3353483120"/>
                  </a:ext>
                </a:extLst>
              </a:tr>
            </a:tbl>
          </a:graphicData>
        </a:graphic>
      </p:graphicFrame>
    </p:spTree>
    <p:extLst>
      <p:ext uri="{BB962C8B-B14F-4D97-AF65-F5344CB8AC3E}">
        <p14:creationId xmlns:p14="http://schemas.microsoft.com/office/powerpoint/2010/main" val="340742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238163" y="910753"/>
            <a:ext cx="4919354" cy="667498"/>
          </a:xfrm>
        </p:spPr>
        <p:txBody>
          <a:bodyPr/>
          <a:lstStyle/>
          <a:p>
            <a:r>
              <a:rPr lang="en-US"/>
              <a:t>Problem</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3168280" y="1629400"/>
            <a:ext cx="7056691" cy="3499388"/>
          </a:xfrm>
        </p:spPr>
        <p:txBody>
          <a:bodyPr lIns="91440" tIns="45720" rIns="91440" bIns="45720" anchor="t"/>
          <a:lstStyle/>
          <a:p>
            <a:pPr marL="285750" indent="-285750">
              <a:lnSpc>
                <a:spcPct val="150000"/>
              </a:lnSpc>
              <a:buChar char="•"/>
            </a:pPr>
            <a:r>
              <a:rPr lang="en-US" sz="2800"/>
              <a:t>Opinions</a:t>
            </a:r>
            <a:endParaRPr lang="en-US"/>
          </a:p>
          <a:p>
            <a:pPr marL="285750" indent="-285750">
              <a:lnSpc>
                <a:spcPct val="150000"/>
              </a:lnSpc>
              <a:buChar char="•"/>
            </a:pPr>
            <a:r>
              <a:rPr lang="en-US" sz="2800">
                <a:ea typeface="+mj-lt"/>
                <a:cs typeface="+mj-lt"/>
              </a:rPr>
              <a:t>Internet and Social Media limits</a:t>
            </a:r>
          </a:p>
          <a:p>
            <a:pPr marL="285750" indent="-285750">
              <a:lnSpc>
                <a:spcPct val="150000"/>
              </a:lnSpc>
              <a:buChar char="•"/>
            </a:pPr>
            <a:r>
              <a:rPr lang="en-US" sz="2800">
                <a:ea typeface="+mj-lt"/>
                <a:cs typeface="+mj-lt"/>
              </a:rPr>
              <a:t>Abuse of freedom of Expression</a:t>
            </a:r>
            <a:endParaRPr lang="en-US" sz="2800"/>
          </a:p>
          <a:p>
            <a:pPr marL="285750" indent="-285750">
              <a:lnSpc>
                <a:spcPct val="150000"/>
              </a:lnSpc>
              <a:buChar char="•"/>
            </a:pPr>
            <a:r>
              <a:rPr lang="en-US" sz="2800">
                <a:ea typeface="+mj-lt"/>
                <a:cs typeface="+mj-lt"/>
              </a:rPr>
              <a:t>Combat Hate Speech</a:t>
            </a:r>
          </a:p>
          <a:p>
            <a:pPr marL="285750" indent="-285750">
              <a:buChar char="•"/>
            </a:pPr>
            <a:endParaRPr lang="en-US" sz="2800"/>
          </a:p>
          <a:p>
            <a:pPr marL="285750" indent="-285750">
              <a:buChar char="•"/>
            </a:pPr>
            <a:endParaRPr lang="en-US" sz="1800"/>
          </a:p>
          <a:p>
            <a:pPr marL="285750" indent="-285750">
              <a:buChar char="•"/>
            </a:pPr>
            <a:endParaRPr lang="en-US" sz="1800"/>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lIns="91440" tIns="45720" rIns="91440" bIns="45720" anchor="ctr"/>
          <a:lstStyle/>
          <a:p>
            <a:r>
              <a:rPr lang="en-US"/>
              <a:t>6</a:t>
            </a:r>
          </a:p>
        </p:txBody>
      </p:sp>
    </p:spTree>
    <p:extLst>
      <p:ext uri="{BB962C8B-B14F-4D97-AF65-F5344CB8AC3E}">
        <p14:creationId xmlns:p14="http://schemas.microsoft.com/office/powerpoint/2010/main" val="3109501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3534481" y="690802"/>
            <a:ext cx="5051296" cy="575890"/>
          </a:xfrm>
        </p:spPr>
        <p:txBody>
          <a:bodyPr lIns="91440" tIns="45720" rIns="91440" bIns="45720" anchor="t"/>
          <a:lstStyle/>
          <a:p>
            <a:r>
              <a:rPr lang="en-US" b="1"/>
              <a:t>Dataset description</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2"/>
          <a:srcRect l="375" r="375"/>
          <a:stretch>
            <a:fillRect/>
          </a:stretch>
        </p:blipFill>
        <p:spPr>
          <a:xfrm>
            <a:off x="3273324" y="2967817"/>
            <a:ext cx="603504" cy="603504"/>
          </a:xfrm>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3905927" y="3112069"/>
            <a:ext cx="5654065" cy="463181"/>
          </a:xfrm>
        </p:spPr>
        <p:txBody>
          <a:bodyPr lIns="91440" tIns="45720" rIns="91440" bIns="45720" anchor="t"/>
          <a:lstStyle/>
          <a:p>
            <a:r>
              <a:rPr lang="en-US" sz="2000">
                <a:solidFill>
                  <a:schemeClr val="bg1"/>
                </a:solidFill>
                <a:latin typeface="Arial"/>
                <a:cs typeface="Arial"/>
              </a:rPr>
              <a:t>ETHOS Hate Speech Dataset (2022)</a:t>
            </a:r>
            <a:endParaRPr lang="en-US" sz="2000">
              <a:solidFill>
                <a:schemeClr val="bg1"/>
              </a:solidFill>
            </a:endParaRP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7</a:t>
            </a:fld>
            <a:endParaRPr lang="en-US"/>
          </a:p>
        </p:txBody>
      </p:sp>
      <p:pic>
        <p:nvPicPr>
          <p:cNvPr id="27" name="Picture Placeholder 44" descr="clipboard with check list icon">
            <a:extLst>
              <a:ext uri="{FF2B5EF4-FFF2-40B4-BE49-F238E27FC236}">
                <a16:creationId xmlns:a16="http://schemas.microsoft.com/office/drawing/2014/main" id="{7DAC4BEF-149F-4094-42BA-ED7A84BB2A62}"/>
              </a:ext>
            </a:extLst>
          </p:cNvPr>
          <p:cNvPicPr>
            <a:picLocks noChangeAspect="1"/>
          </p:cNvPicPr>
          <p:nvPr/>
        </p:nvPicPr>
        <p:blipFill>
          <a:blip r:embed="rId2"/>
          <a:srcRect l="375" r="375"/>
          <a:stretch>
            <a:fillRect/>
          </a:stretch>
        </p:blipFill>
        <p:spPr>
          <a:xfrm>
            <a:off x="3281950" y="3867841"/>
            <a:ext cx="603504" cy="603504"/>
          </a:xfrm>
          <a:prstGeom prst="rect">
            <a:avLst/>
          </a:prstGeom>
        </p:spPr>
      </p:pic>
      <p:sp>
        <p:nvSpPr>
          <p:cNvPr id="29" name="Text Placeholder 98">
            <a:extLst>
              <a:ext uri="{FF2B5EF4-FFF2-40B4-BE49-F238E27FC236}">
                <a16:creationId xmlns:a16="http://schemas.microsoft.com/office/drawing/2014/main" id="{2357CBEF-C4E0-A26A-85F2-A45C434BDB16}"/>
              </a:ext>
            </a:extLst>
          </p:cNvPr>
          <p:cNvSpPr txBox="1">
            <a:spLocks/>
          </p:cNvSpPr>
          <p:nvPr/>
        </p:nvSpPr>
        <p:spPr>
          <a:xfrm>
            <a:off x="3885800" y="3868318"/>
            <a:ext cx="6559838" cy="966388"/>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latin typeface="Arial"/>
                <a:cs typeface="Arial"/>
              </a:rPr>
              <a:t>Automated Hate Speech Detection and the Problem of Offensive Language (2019)</a:t>
            </a:r>
            <a:endParaRPr lang="en-US" sz="2000">
              <a:solidFill>
                <a:schemeClr val="bg1"/>
              </a:solidFill>
            </a:endParaRPr>
          </a:p>
        </p:txBody>
      </p:sp>
      <p:pic>
        <p:nvPicPr>
          <p:cNvPr id="31" name="Picture Placeholder 44" descr="clipboard with check list icon">
            <a:extLst>
              <a:ext uri="{FF2B5EF4-FFF2-40B4-BE49-F238E27FC236}">
                <a16:creationId xmlns:a16="http://schemas.microsoft.com/office/drawing/2014/main" id="{3981A079-A120-F7D8-87BE-54B9F786135C}"/>
              </a:ext>
            </a:extLst>
          </p:cNvPr>
          <p:cNvPicPr>
            <a:picLocks noChangeAspect="1"/>
          </p:cNvPicPr>
          <p:nvPr/>
        </p:nvPicPr>
        <p:blipFill>
          <a:blip r:embed="rId2"/>
          <a:srcRect l="375" r="375"/>
          <a:stretch>
            <a:fillRect/>
          </a:stretch>
        </p:blipFill>
        <p:spPr>
          <a:xfrm>
            <a:off x="3281950" y="4917387"/>
            <a:ext cx="603504" cy="603504"/>
          </a:xfrm>
          <a:prstGeom prst="rect">
            <a:avLst/>
          </a:prstGeom>
        </p:spPr>
      </p:pic>
      <p:sp>
        <p:nvSpPr>
          <p:cNvPr id="33" name="Text Placeholder 98">
            <a:extLst>
              <a:ext uri="{FF2B5EF4-FFF2-40B4-BE49-F238E27FC236}">
                <a16:creationId xmlns:a16="http://schemas.microsoft.com/office/drawing/2014/main" id="{3A8DFEC5-3FCE-C98F-CB32-9DAAA17D96A3}"/>
              </a:ext>
            </a:extLst>
          </p:cNvPr>
          <p:cNvSpPr txBox="1">
            <a:spLocks/>
          </p:cNvSpPr>
          <p:nvPr/>
        </p:nvSpPr>
        <p:spPr>
          <a:xfrm>
            <a:off x="3885800" y="4845979"/>
            <a:ext cx="6559838" cy="966388"/>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latin typeface="Arial"/>
                <a:cs typeface="Arial"/>
              </a:rPr>
              <a:t>Towards a Comprehensive Taxonomy and Large-Scale Annotated Corpus for Online Slur Usage (2020)</a:t>
            </a:r>
            <a:endParaRPr lang="en-US" sz="2000">
              <a:solidFill>
                <a:schemeClr val="bg1"/>
              </a:solidFill>
            </a:endParaRPr>
          </a:p>
        </p:txBody>
      </p:sp>
      <p:sp>
        <p:nvSpPr>
          <p:cNvPr id="2" name="TextBox 1">
            <a:extLst>
              <a:ext uri="{FF2B5EF4-FFF2-40B4-BE49-F238E27FC236}">
                <a16:creationId xmlns:a16="http://schemas.microsoft.com/office/drawing/2014/main" id="{B1E1A77B-3AB3-89E6-9801-52062E51BF98}"/>
              </a:ext>
            </a:extLst>
          </p:cNvPr>
          <p:cNvSpPr txBox="1"/>
          <p:nvPr/>
        </p:nvSpPr>
        <p:spPr>
          <a:xfrm>
            <a:off x="2742906" y="1358258"/>
            <a:ext cx="703111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ea typeface="+mn-lt"/>
                <a:cs typeface="+mn-lt"/>
              </a:rPr>
              <a:t>Combined, handpicked, and curated these datasets to form a much larger corpus of words and sentences from </a:t>
            </a:r>
            <a:r>
              <a:rPr lang="en-US" sz="2000" err="1">
                <a:solidFill>
                  <a:schemeClr val="bg1"/>
                </a:solidFill>
                <a:ea typeface="+mn-lt"/>
                <a:cs typeface="+mn-lt"/>
              </a:rPr>
              <a:t>Mollas</a:t>
            </a:r>
            <a:r>
              <a:rPr lang="en-US" sz="2000">
                <a:solidFill>
                  <a:schemeClr val="bg1"/>
                </a:solidFill>
                <a:ea typeface="+mn-lt"/>
                <a:cs typeface="+mn-lt"/>
              </a:rPr>
              <a:t>, I., </a:t>
            </a:r>
            <a:r>
              <a:rPr lang="en-US" sz="2000" err="1">
                <a:solidFill>
                  <a:schemeClr val="bg1"/>
                </a:solidFill>
                <a:ea typeface="+mn-lt"/>
                <a:cs typeface="+mn-lt"/>
              </a:rPr>
              <a:t>Chrysopoulou</a:t>
            </a:r>
            <a:r>
              <a:rPr lang="en-US" sz="2000">
                <a:solidFill>
                  <a:schemeClr val="bg1"/>
                </a:solidFill>
                <a:ea typeface="+mn-lt"/>
                <a:cs typeface="+mn-lt"/>
              </a:rPr>
              <a:t>, Z., Karlos, S. et al. (2022), </a:t>
            </a:r>
            <a:r>
              <a:rPr lang="en-US" sz="2000" err="1">
                <a:solidFill>
                  <a:schemeClr val="bg1"/>
                </a:solidFill>
                <a:ea typeface="+mn-lt"/>
                <a:cs typeface="+mn-lt"/>
              </a:rPr>
              <a:t>Kurrek</a:t>
            </a:r>
            <a:r>
              <a:rPr lang="en-US" sz="2000">
                <a:solidFill>
                  <a:schemeClr val="bg1"/>
                </a:solidFill>
                <a:ea typeface="+mn-lt"/>
                <a:cs typeface="+mn-lt"/>
              </a:rPr>
              <a:t>, J., Saleem, H. M.; Ruths, D. (2019), and T-Davidson. (2020).</a:t>
            </a:r>
            <a:endParaRPr lang="en-US" sz="2000">
              <a:solidFill>
                <a:schemeClr val="bg1"/>
              </a:solidFill>
            </a:endParaRPr>
          </a:p>
        </p:txBody>
      </p:sp>
    </p:spTree>
    <p:extLst>
      <p:ext uri="{BB962C8B-B14F-4D97-AF65-F5344CB8AC3E}">
        <p14:creationId xmlns:p14="http://schemas.microsoft.com/office/powerpoint/2010/main" val="196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5051296" cy="575890"/>
          </a:xfrm>
        </p:spPr>
        <p:txBody>
          <a:bodyPr lIns="91440" tIns="45720" rIns="91440" bIns="45720" anchor="t"/>
          <a:lstStyle/>
          <a:p>
            <a:r>
              <a:rPr lang="en-US" b="1"/>
              <a:t>Dataset description</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8</a:t>
            </a:fld>
            <a:endParaRPr lang="en-US"/>
          </a:p>
        </p:txBody>
      </p:sp>
      <p:sp>
        <p:nvSpPr>
          <p:cNvPr id="34" name="TextBox 33">
            <a:extLst>
              <a:ext uri="{FF2B5EF4-FFF2-40B4-BE49-F238E27FC236}">
                <a16:creationId xmlns:a16="http://schemas.microsoft.com/office/drawing/2014/main" id="{7EA3B098-F361-D3CE-53C2-67FBA255D789}"/>
              </a:ext>
            </a:extLst>
          </p:cNvPr>
          <p:cNvSpPr txBox="1"/>
          <p:nvPr/>
        </p:nvSpPr>
        <p:spPr>
          <a:xfrm>
            <a:off x="2477859" y="1522181"/>
            <a:ext cx="71376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endParaRPr>
          </a:p>
        </p:txBody>
      </p:sp>
      <p:sp>
        <p:nvSpPr>
          <p:cNvPr id="6" name="TextBox 1">
            <a:extLst>
              <a:ext uri="{FF2B5EF4-FFF2-40B4-BE49-F238E27FC236}">
                <a16:creationId xmlns:a16="http://schemas.microsoft.com/office/drawing/2014/main" id="{9FC965F1-A742-999E-2395-E225D60386C2}"/>
              </a:ext>
            </a:extLst>
          </p:cNvPr>
          <p:cNvSpPr txBox="1"/>
          <p:nvPr/>
        </p:nvSpPr>
        <p:spPr>
          <a:xfrm>
            <a:off x="3050113" y="1404499"/>
            <a:ext cx="6601402"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The combined corpus contained a total of 65780 records of comments drawn from the three sources together with its labels</a:t>
            </a:r>
          </a:p>
          <a:p>
            <a:r>
              <a:rPr lang="en-US">
                <a:solidFill>
                  <a:schemeClr val="bg1"/>
                </a:solidFill>
              </a:rPr>
              <a:t>3</a:t>
            </a:r>
            <a:r>
              <a:rPr lang="en-US">
                <a:solidFill>
                  <a:schemeClr val="bg1"/>
                </a:solidFill>
                <a:ea typeface="+mn-lt"/>
                <a:cs typeface="+mn-lt"/>
              </a:rPr>
              <a:t> - Homonym which had 1998 records</a:t>
            </a:r>
          </a:p>
          <a:p>
            <a:r>
              <a:rPr lang="en-US">
                <a:solidFill>
                  <a:schemeClr val="bg1"/>
                </a:solidFill>
                <a:ea typeface="+mn-lt"/>
                <a:cs typeface="+mn-lt"/>
              </a:rPr>
              <a:t>2</a:t>
            </a:r>
            <a:r>
              <a:rPr lang="en-US">
                <a:solidFill>
                  <a:schemeClr val="bg1"/>
                </a:solidFill>
              </a:rPr>
              <a:t> - derogatory which had 22395 records</a:t>
            </a:r>
          </a:p>
          <a:p>
            <a:r>
              <a:rPr lang="en-US">
                <a:solidFill>
                  <a:schemeClr val="bg1"/>
                </a:solidFill>
              </a:rPr>
              <a:t>1 - non-derogatory which had 21644 records</a:t>
            </a:r>
          </a:p>
          <a:p>
            <a:r>
              <a:rPr lang="en-US">
                <a:solidFill>
                  <a:schemeClr val="bg1"/>
                </a:solidFill>
              </a:rPr>
              <a:t>0 - offensive which had 19743 records</a:t>
            </a:r>
          </a:p>
        </p:txBody>
      </p:sp>
      <p:sp>
        <p:nvSpPr>
          <p:cNvPr id="7" name="TextBox 6">
            <a:extLst>
              <a:ext uri="{FF2B5EF4-FFF2-40B4-BE49-F238E27FC236}">
                <a16:creationId xmlns:a16="http://schemas.microsoft.com/office/drawing/2014/main" id="{0A224C3C-2569-496B-DE54-C159AB861E49}"/>
              </a:ext>
            </a:extLst>
          </p:cNvPr>
          <p:cNvSpPr txBox="1"/>
          <p:nvPr/>
        </p:nvSpPr>
        <p:spPr>
          <a:xfrm>
            <a:off x="3052567" y="3703262"/>
            <a:ext cx="732453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Derogatory</a:t>
            </a:r>
            <a:r>
              <a:rPr lang="en-US">
                <a:solidFill>
                  <a:srgbClr val="FFFFFF"/>
                </a:solidFill>
              </a:rPr>
              <a:t> by definition is showing a critical and disrespectful attitude to someone.</a:t>
            </a:r>
            <a:r>
              <a:rPr lang="en-US" b="1">
                <a:solidFill>
                  <a:srgbClr val="FFFFFF"/>
                </a:solidFill>
              </a:rPr>
              <a:t> Non-derogatory</a:t>
            </a:r>
            <a:r>
              <a:rPr lang="en-US">
                <a:solidFill>
                  <a:srgbClr val="FFFFFF"/>
                </a:solidFill>
              </a:rPr>
              <a:t> by definition is the opposite of derogatory. </a:t>
            </a:r>
            <a:r>
              <a:rPr lang="en-US" b="1">
                <a:solidFill>
                  <a:srgbClr val="FFFFFF"/>
                </a:solidFill>
              </a:rPr>
              <a:t>Offensive</a:t>
            </a:r>
            <a:r>
              <a:rPr lang="en-US">
                <a:solidFill>
                  <a:srgbClr val="FFFFFF"/>
                </a:solidFill>
              </a:rPr>
              <a:t> by definition are the comments that can cause someone to feel upset and angry, mainly because they are rude. </a:t>
            </a:r>
            <a:r>
              <a:rPr lang="en-US" b="1">
                <a:solidFill>
                  <a:srgbClr val="FFFFFF"/>
                </a:solidFill>
              </a:rPr>
              <a:t>Homonymous, </a:t>
            </a:r>
            <a:r>
              <a:rPr lang="en-US">
                <a:solidFill>
                  <a:srgbClr val="FFFFFF"/>
                </a:solidFill>
              </a:rPr>
              <a:t>on the other hand is defined as a word spelled or pronounced the same but have different meaning.</a:t>
            </a:r>
            <a:endParaRPr lang="en-US" b="1">
              <a:solidFill>
                <a:srgbClr val="FFFFFF"/>
              </a:solidFill>
            </a:endParaRPr>
          </a:p>
        </p:txBody>
      </p:sp>
    </p:spTree>
    <p:extLst>
      <p:ext uri="{BB962C8B-B14F-4D97-AF65-F5344CB8AC3E}">
        <p14:creationId xmlns:p14="http://schemas.microsoft.com/office/powerpoint/2010/main" val="1045622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038902" y="750679"/>
            <a:ext cx="5051296" cy="575890"/>
          </a:xfrm>
        </p:spPr>
        <p:txBody>
          <a:bodyPr lIns="91440" tIns="45720" rIns="91440" bIns="45720" anchor="t"/>
          <a:lstStyle/>
          <a:p>
            <a:r>
              <a:rPr lang="en-US" b="1" dirty="0"/>
              <a:t>Dataset description</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lIns="91440" tIns="45720" rIns="91440" bIns="45720" anchor="ctr"/>
          <a:lstStyle/>
          <a:p>
            <a:r>
              <a:rPr lang="en-US"/>
              <a:t>Hate speech classifier</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dirty="0" smtClean="0"/>
              <a:pPr/>
              <a:t>9</a:t>
            </a:fld>
            <a:endParaRPr lang="en-US"/>
          </a:p>
        </p:txBody>
      </p:sp>
      <p:sp>
        <p:nvSpPr>
          <p:cNvPr id="34" name="TextBox 33">
            <a:extLst>
              <a:ext uri="{FF2B5EF4-FFF2-40B4-BE49-F238E27FC236}">
                <a16:creationId xmlns:a16="http://schemas.microsoft.com/office/drawing/2014/main" id="{7EA3B098-F361-D3CE-53C2-67FBA255D789}"/>
              </a:ext>
            </a:extLst>
          </p:cNvPr>
          <p:cNvSpPr txBox="1"/>
          <p:nvPr/>
        </p:nvSpPr>
        <p:spPr>
          <a:xfrm>
            <a:off x="2477859" y="1522181"/>
            <a:ext cx="71376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endParaRPr>
          </a:p>
        </p:txBody>
      </p:sp>
      <p:pic>
        <p:nvPicPr>
          <p:cNvPr id="5" name="Picture 4">
            <a:extLst>
              <a:ext uri="{FF2B5EF4-FFF2-40B4-BE49-F238E27FC236}">
                <a16:creationId xmlns:a16="http://schemas.microsoft.com/office/drawing/2014/main" id="{D335F0F6-6486-6F48-E947-47362DF7789D}"/>
              </a:ext>
            </a:extLst>
          </p:cNvPr>
          <p:cNvPicPr>
            <a:picLocks noChangeAspect="1"/>
          </p:cNvPicPr>
          <p:nvPr/>
        </p:nvPicPr>
        <p:blipFill>
          <a:blip r:embed="rId2"/>
          <a:stretch>
            <a:fillRect/>
          </a:stretch>
        </p:blipFill>
        <p:spPr>
          <a:xfrm>
            <a:off x="4038902" y="1522181"/>
            <a:ext cx="4981616" cy="3835254"/>
          </a:xfrm>
          <a:prstGeom prst="rect">
            <a:avLst/>
          </a:prstGeom>
        </p:spPr>
      </p:pic>
      <p:sp>
        <p:nvSpPr>
          <p:cNvPr id="8" name="Title 39">
            <a:extLst>
              <a:ext uri="{FF2B5EF4-FFF2-40B4-BE49-F238E27FC236}">
                <a16:creationId xmlns:a16="http://schemas.microsoft.com/office/drawing/2014/main" id="{C13FE976-71E0-1349-A5A4-67B69945985A}"/>
              </a:ext>
            </a:extLst>
          </p:cNvPr>
          <p:cNvSpPr txBox="1">
            <a:spLocks/>
          </p:cNvSpPr>
          <p:nvPr/>
        </p:nvSpPr>
        <p:spPr>
          <a:xfrm>
            <a:off x="4813714" y="5553047"/>
            <a:ext cx="3501672" cy="387015"/>
          </a:xfrm>
          <a:prstGeom prst="rect">
            <a:avLst/>
          </a:prstGeom>
        </p:spPr>
        <p:txBody>
          <a:bodyPr lIns="91440" tIns="45720" rIns="91440" bIns="45720" anchor="t"/>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1600" b="1" dirty="0"/>
              <a:t>After pre-processing</a:t>
            </a:r>
          </a:p>
        </p:txBody>
      </p:sp>
    </p:spTree>
    <p:extLst>
      <p:ext uri="{BB962C8B-B14F-4D97-AF65-F5344CB8AC3E}">
        <p14:creationId xmlns:p14="http://schemas.microsoft.com/office/powerpoint/2010/main" val="2283949760"/>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2.xml><?xml version="1.0" encoding="utf-8"?>
<ds:datastoreItem xmlns:ds="http://schemas.openxmlformats.org/officeDocument/2006/customXml" ds:itemID="{B3089DF1-5746-46EC-AE4D-E0FEEFA364E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D07AFA-56ED-494E-AC96-7D874BD7F8D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2200</Words>
  <Application>Microsoft Office PowerPoint</Application>
  <PresentationFormat>Widescreen</PresentationFormat>
  <Paragraphs>316</Paragraphs>
  <Slides>40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Century Gothic Bold</vt:lpstr>
      <vt:lpstr>Courier New</vt:lpstr>
      <vt:lpstr>Daytona Pro Light</vt:lpstr>
      <vt:lpstr>Office Theme</vt:lpstr>
      <vt:lpstr>Analysis and the Application of Classification Models In Detecting Online Hate Speech</vt:lpstr>
      <vt:lpstr>Members</vt:lpstr>
      <vt:lpstr>Introduction</vt:lpstr>
      <vt:lpstr>Literature Review</vt:lpstr>
      <vt:lpstr>Literature Review</vt:lpstr>
      <vt:lpstr>Problem</vt:lpstr>
      <vt:lpstr>Dataset description</vt:lpstr>
      <vt:lpstr>Dataset description</vt:lpstr>
      <vt:lpstr>Dataset description</vt:lpstr>
      <vt:lpstr>PowerPoint Presentation</vt:lpstr>
      <vt:lpstr>Purpose</vt:lpstr>
      <vt:lpstr>Purpose</vt:lpstr>
      <vt:lpstr>Proposed Solution</vt:lpstr>
      <vt:lpstr>Proposed Solution</vt:lpstr>
      <vt:lpstr>PowerPoint Presentation</vt:lpstr>
      <vt:lpstr>Proposed Solution</vt:lpstr>
      <vt:lpstr>Proposed Solution</vt:lpstr>
      <vt:lpstr>Lstm architecture and hyper parameters</vt:lpstr>
      <vt:lpstr>softmax architecture and hyper parameters</vt:lpstr>
      <vt:lpstr>Percentage of top 20 Derogatory word frequencies</vt:lpstr>
      <vt:lpstr>Top 20 Derogatory word frequencies</vt:lpstr>
      <vt:lpstr>Percentage of Top 20 non -Derogatory word frequencies</vt:lpstr>
      <vt:lpstr>Top 20 Non-Derogatory word frequencies</vt:lpstr>
      <vt:lpstr>Percentage of top 20 offensive word frequencies</vt:lpstr>
      <vt:lpstr>Top 20 offensive word frequencies</vt:lpstr>
      <vt:lpstr>Percentage of top 20 homonymous word frequencies</vt:lpstr>
      <vt:lpstr>Top 20 homonymous word frequencies</vt:lpstr>
      <vt:lpstr>lstm neural network results </vt:lpstr>
      <vt:lpstr>lstm classifier metric values</vt:lpstr>
      <vt:lpstr>PowerPoint Presentation</vt:lpstr>
      <vt:lpstr>Lstm classifier classified vs misclassified labels</vt:lpstr>
      <vt:lpstr>SOFTMAX REGRESSION results </vt:lpstr>
      <vt:lpstr>SOFTMAX REGRESSION results </vt:lpstr>
      <vt:lpstr>PowerPoint Presentation</vt:lpstr>
      <vt:lpstr>Softmax classifier classified vs misclassified labels</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Andrei Shane L. Panlilio</cp:lastModifiedBy>
  <cp:revision>3</cp:revision>
  <dcterms:created xsi:type="dcterms:W3CDTF">2023-07-01T11:07:30Z</dcterms:created>
  <dcterms:modified xsi:type="dcterms:W3CDTF">2023-07-06T03:24:34Z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